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7" r:id="rId2"/>
  </p:sldMasterIdLst>
  <p:notesMasterIdLst>
    <p:notesMasterId r:id="rId23"/>
  </p:notesMasterIdLst>
  <p:sldIdLst>
    <p:sldId id="402" r:id="rId3"/>
    <p:sldId id="416" r:id="rId4"/>
    <p:sldId id="417" r:id="rId5"/>
    <p:sldId id="403" r:id="rId6"/>
    <p:sldId id="408" r:id="rId7"/>
    <p:sldId id="396" r:id="rId8"/>
    <p:sldId id="410" r:id="rId9"/>
    <p:sldId id="409" r:id="rId10"/>
    <p:sldId id="411" r:id="rId11"/>
    <p:sldId id="412" r:id="rId12"/>
    <p:sldId id="413" r:id="rId13"/>
    <p:sldId id="272" r:id="rId14"/>
    <p:sldId id="273" r:id="rId15"/>
    <p:sldId id="274" r:id="rId16"/>
    <p:sldId id="395" r:id="rId17"/>
    <p:sldId id="404" r:id="rId18"/>
    <p:sldId id="418" r:id="rId19"/>
    <p:sldId id="414" r:id="rId20"/>
    <p:sldId id="415" r:id="rId21"/>
    <p:sldId id="40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AB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6" autoAdjust="0"/>
    <p:restoredTop sz="68814" autoAdjust="0"/>
  </p:normalViewPr>
  <p:slideViewPr>
    <p:cSldViewPr>
      <p:cViewPr>
        <p:scale>
          <a:sx n="73" d="100"/>
          <a:sy n="73" d="100"/>
        </p:scale>
        <p:origin x="-640" y="-200"/>
      </p:cViewPr>
      <p:guideLst>
        <p:guide orient="horz" pos="2160"/>
        <p:guide pos="2880"/>
      </p:guideLst>
    </p:cSldViewPr>
  </p:slideViewPr>
  <p:notesTextViewPr>
    <p:cViewPr>
      <p:scale>
        <a:sx n="1" d="1"/>
        <a:sy n="1" d="1"/>
      </p:scale>
      <p:origin x="0" y="0"/>
    </p:cViewPr>
  </p:notesTextViewPr>
  <p:sorterViewPr>
    <p:cViewPr>
      <p:scale>
        <a:sx n="70" d="100"/>
        <a:sy n="70" d="100"/>
      </p:scale>
      <p:origin x="0" y="75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E722A7-32E7-4D2A-A3DF-EAD3182373F4}" type="datetimeFigureOut">
              <a:rPr lang="en-US" smtClean="0"/>
              <a:pPr/>
              <a:t>10/21/14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D57E65-1D00-4776-8491-3A5172BE845B}" type="slidenum">
              <a:rPr lang="en-US" smtClean="0"/>
              <a:pPr/>
              <a:t>‹#›</a:t>
            </a:fld>
            <a:endParaRPr lang="en-US"/>
          </a:p>
        </p:txBody>
      </p:sp>
    </p:spTree>
    <p:extLst>
      <p:ext uri="{BB962C8B-B14F-4D97-AF65-F5344CB8AC3E}">
        <p14:creationId xmlns:p14="http://schemas.microsoft.com/office/powerpoint/2010/main" val="716763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ncpublicschools.org/effectiveness-model" TargetMode="External"/><Relationship Id="rId4" Type="http://schemas.openxmlformats.org/officeDocument/2006/relationships/hyperlink" Target="http://ncees.ncdpi.wikispaces.net/NCEES+Wiki" TargetMode="External"/><Relationship Id="rId5" Type="http://schemas.openxmlformats.org/officeDocument/2006/relationships/hyperlink" Target="http://ncasw.ncdpi.wikispaces.net/" TargetMode="External"/><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a:t>
            </a:fld>
            <a:endParaRPr lang="en-US"/>
          </a:p>
        </p:txBody>
      </p:sp>
    </p:spTree>
    <p:extLst>
      <p:ext uri="{BB962C8B-B14F-4D97-AF65-F5344CB8AC3E}">
        <p14:creationId xmlns:p14="http://schemas.microsoft.com/office/powerpoint/2010/main" val="2294144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Finally, the teacher will write a response to the statement: Describe the growth that occurred between Points 1 and 2.</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statement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lang="en-US"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Shape 5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502" name="Shape 502"/>
          <p:cNvSpPr txBox="1">
            <a:spLocks noGrp="1"/>
          </p:cNvSpPr>
          <p:nvPr>
            <p:ph type="body" idx="1"/>
          </p:nvPr>
        </p:nvSpPr>
        <p:spPr>
          <a:xfrm>
            <a:off x="685801" y="4343400"/>
            <a:ext cx="5486399" cy="4114799"/>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t>Information about </a:t>
            </a:r>
            <a:r>
              <a:rPr lang="en-US" sz="1200" b="0" baseline="0" dirty="0" smtClean="0"/>
              <a:t>Educator Effectiveness is posted online at </a:t>
            </a:r>
            <a:r>
              <a:rPr lang="en-US" sz="1200" b="0" i="0" u="sng" strike="noStrike" cap="none" baseline="0" dirty="0" smtClean="0">
                <a:solidFill>
                  <a:schemeClr val="hlink"/>
                </a:solidFill>
                <a:latin typeface="Arial"/>
                <a:ea typeface="Arial"/>
                <a:cs typeface="Arial"/>
                <a:sym typeface="Arial"/>
                <a:hlinkClick r:id="rId3"/>
              </a:rPr>
              <a:t>www.ncpublicschools.org/effectiveness-model</a:t>
            </a:r>
            <a:r>
              <a:rPr lang="en-US" sz="1200" b="0" i="0" u="none" strike="noStrike" cap="none" baseline="0" dirty="0" smtClean="0">
                <a:solidFill>
                  <a:srgbClr val="63554C"/>
                </a:solidFill>
                <a:latin typeface="Arial"/>
                <a:ea typeface="Arial"/>
                <a:cs typeface="Arial"/>
                <a:sym typeface="Arial"/>
              </a:rPr>
              <a:t> and details about the North Carolina Educator Evaluation System (NCEES) </a:t>
            </a:r>
            <a:r>
              <a:rPr lang="en-US" sz="1200" b="0" baseline="0" dirty="0" smtClean="0"/>
              <a:t>are on the </a:t>
            </a:r>
            <a:r>
              <a:rPr lang="en-US" sz="1200" b="0" baseline="0" dirty="0" err="1" smtClean="0"/>
              <a:t>wikispace</a:t>
            </a:r>
            <a:r>
              <a:rPr lang="en-US" sz="1200" b="0" baseline="0" dirty="0" smtClean="0"/>
              <a:t> at </a:t>
            </a:r>
            <a:r>
              <a:rPr lang="en-US" sz="1200" b="0" dirty="0" smtClean="0">
                <a:latin typeface="Arial" panose="020B0604020202020204" pitchFamily="34" charset="0"/>
                <a:cs typeface="Arial" panose="020B0604020202020204" pitchFamily="34" charset="0"/>
                <a:hlinkClick r:id="rId4"/>
              </a:rPr>
              <a:t>http://ncees.ncdpi.wikispaces.net/NCEES+Wiki</a:t>
            </a:r>
            <a:r>
              <a:rPr lang="en-US" sz="1200" b="0" dirty="0" smtClean="0">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p>
          <a:p>
            <a:r>
              <a:rPr lang="en-US" sz="1200" b="0" baseline="0" dirty="0" smtClean="0"/>
              <a:t>Resources and materials for use in implementing the ASW Process are available on the ASW wiki at </a:t>
            </a:r>
            <a:r>
              <a:rPr lang="en-US" sz="1200" b="0" dirty="0" smtClean="0">
                <a:solidFill>
                  <a:srgbClr val="63554C"/>
                </a:solidFill>
                <a:latin typeface="Arial"/>
                <a:ea typeface="Arial"/>
                <a:cs typeface="Arial"/>
                <a:sym typeface="Arial"/>
                <a:hlinkClick r:id="rId5"/>
              </a:rPr>
              <a:t>http://ncasw.ncdpi.wikispaces.net/</a:t>
            </a:r>
            <a:r>
              <a:rPr lang="en-US" sz="1200" b="0" dirty="0" smtClean="0">
                <a:solidFill>
                  <a:srgbClr val="63554C"/>
                </a:solidFill>
                <a:latin typeface="Arial"/>
                <a:ea typeface="Arial"/>
                <a:cs typeface="Arial"/>
                <a:sym typeface="Arial"/>
              </a:rPr>
              <a:t> . T</a:t>
            </a:r>
            <a:r>
              <a:rPr lang="en-US" sz="1200" b="0" i="0" kern="1200" dirty="0" smtClean="0">
                <a:solidFill>
                  <a:schemeClr val="tx1"/>
                </a:solidFill>
                <a:effectLst/>
                <a:latin typeface="+mn-lt"/>
                <a:ea typeface="+mn-ea"/>
                <a:cs typeface="+mn-cs"/>
              </a:rPr>
              <a:t>he ASW wiki is public, so it is not necessary to request to join the wiki.  Everyone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already has access to all of the materials posted on the wiki, including PowerPoint slides, PDFs, handouts, activities, and other resources.  Feel free to download what you need from the wiki to use and/or adapt for local training.​​</a:t>
            </a:r>
          </a:p>
          <a:p>
            <a:r>
              <a:rPr lang="en-US" b="0" dirty="0" smtClean="0"/>
              <a:t/>
            </a:r>
            <a:br>
              <a:rPr lang="en-US" b="0" dirty="0" smtClean="0"/>
            </a:br>
            <a:r>
              <a:rPr lang="en-US" sz="1200" b="0" dirty="0" smtClean="0">
                <a:solidFill>
                  <a:srgbClr val="63554C"/>
                </a:solidFill>
                <a:latin typeface="Arial"/>
                <a:cs typeface="Arial"/>
                <a:sym typeface="Arial"/>
              </a:rPr>
              <a:t>If</a:t>
            </a:r>
            <a:r>
              <a:rPr lang="en-US" sz="1200" b="0" baseline="0" dirty="0" smtClean="0">
                <a:solidFill>
                  <a:srgbClr val="63554C"/>
                </a:solidFill>
                <a:latin typeface="Arial"/>
                <a:cs typeface="Arial"/>
                <a:sym typeface="Arial"/>
              </a:rPr>
              <a:t> you have additional questions that are not answered on the wiki, send </a:t>
            </a:r>
            <a:r>
              <a:rPr lang="en-US" sz="1200" b="0" baseline="0" dirty="0" smtClean="0"/>
              <a:t>an email to educatoreffectiveness@dpi.nc.gov. </a:t>
            </a:r>
          </a:p>
          <a:p>
            <a:endParaRPr lang="en-US" sz="12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smtClean="0"/>
              <a:t>Click</a:t>
            </a:r>
          </a:p>
          <a:p>
            <a:endParaRPr dirty="0"/>
          </a:p>
        </p:txBody>
      </p:sp>
      <p:sp>
        <p:nvSpPr>
          <p:cNvPr id="503" name="Shape 503"/>
          <p:cNvSpPr txBox="1">
            <a:spLocks noGrp="1"/>
          </p:cNvSpPr>
          <p:nvPr>
            <p:ph type="sldNum" idx="12"/>
          </p:nvPr>
        </p:nvSpPr>
        <p:spPr>
          <a:xfrm>
            <a:off x="3884613" y="8685214"/>
            <a:ext cx="2971799" cy="457199"/>
          </a:xfrm>
          <a:prstGeom prst="rect">
            <a:avLst/>
          </a:prstGeom>
          <a:noFill/>
          <a:ln>
            <a:noFill/>
          </a:ln>
        </p:spPr>
        <p:txBody>
          <a:bodyPr lIns="91425" tIns="45700" rIns="91425" bIns="45700" anchor="b" anchorCtr="0">
            <a:noAutofit/>
          </a:bodyPr>
          <a:lstStyle/>
          <a:p>
            <a:pPr>
              <a:buSzPct val="25000"/>
            </a:pPr>
            <a:r>
              <a:rPr lang="en-US">
                <a:solidFill>
                  <a:prstClr val="black"/>
                </a:solidFill>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Participation</a:t>
            </a:r>
            <a:r>
              <a:rPr lang="en-US" baseline="0" dirty="0" smtClean="0"/>
              <a:t> by secondary programs is a great role model for elementary students &amp; can be a great recruiting tool but it also shows the progression of a program of excellence.</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16</a:t>
            </a:fld>
            <a:endParaRPr lang="en-US"/>
          </a:p>
        </p:txBody>
      </p:sp>
    </p:spTree>
    <p:extLst>
      <p:ext uri="{BB962C8B-B14F-4D97-AF65-F5344CB8AC3E}">
        <p14:creationId xmlns:p14="http://schemas.microsoft.com/office/powerpoint/2010/main" val="1830132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17</a:t>
            </a:fld>
            <a:endParaRPr lang="en-US"/>
          </a:p>
        </p:txBody>
      </p:sp>
    </p:spTree>
    <p:extLst>
      <p:ext uri="{BB962C8B-B14F-4D97-AF65-F5344CB8AC3E}">
        <p14:creationId xmlns:p14="http://schemas.microsoft.com/office/powerpoint/2010/main" val="1627311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Credit by Demonstrated Mastery process allows a student to get credit for</a:t>
            </a:r>
            <a:r>
              <a:rPr lang="en-US" baseline="0" dirty="0" smtClean="0"/>
              <a:t> the class without taking it.  The credit serves only as an elective credit (since currently the Arts are not required for graduation).  This credit does not figure into the grade point average.</a:t>
            </a:r>
          </a:p>
          <a:p>
            <a:endParaRPr lang="en-US" baseline="0" dirty="0" smtClean="0"/>
          </a:p>
          <a:p>
            <a:r>
              <a:rPr lang="en-US" baseline="0" dirty="0" smtClean="0"/>
              <a:t>Students who achieve 94% on a written exam will then have the opportunity to submit performance evidence (audition or portfolio review)</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18</a:t>
            </a:fld>
            <a:endParaRPr lang="en-US"/>
          </a:p>
        </p:txBody>
      </p:sp>
    </p:spTree>
    <p:extLst>
      <p:ext uri="{BB962C8B-B14F-4D97-AF65-F5344CB8AC3E}">
        <p14:creationId xmlns:p14="http://schemas.microsoft.com/office/powerpoint/2010/main" val="1542006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19</a:t>
            </a:fld>
            <a:endParaRPr lang="en-US"/>
          </a:p>
        </p:txBody>
      </p:sp>
    </p:spTree>
    <p:extLst>
      <p:ext uri="{BB962C8B-B14F-4D97-AF65-F5344CB8AC3E}">
        <p14:creationId xmlns:p14="http://schemas.microsoft.com/office/powerpoint/2010/main" val="3975700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let us know what you need…</a:t>
            </a: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20</a:t>
            </a:fld>
            <a:endParaRPr lang="en-US"/>
          </a:p>
        </p:txBody>
      </p:sp>
    </p:spTree>
    <p:extLst>
      <p:ext uri="{BB962C8B-B14F-4D97-AF65-F5344CB8AC3E}">
        <p14:creationId xmlns:p14="http://schemas.microsoft.com/office/powerpoint/2010/main" val="2930518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D57E65-1D00-4776-8491-3A5172BE845B}" type="slidenum">
              <a:rPr lang="en-US" smtClean="0"/>
              <a:pPr/>
              <a:t>4</a:t>
            </a:fld>
            <a:endParaRPr lang="en-US"/>
          </a:p>
        </p:txBody>
      </p:sp>
    </p:spTree>
    <p:extLst>
      <p:ext uri="{BB962C8B-B14F-4D97-AF65-F5344CB8AC3E}">
        <p14:creationId xmlns:p14="http://schemas.microsoft.com/office/powerpoint/2010/main" val="1719186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response to concerns from principals, a new communication protocol is being established.</a:t>
            </a:r>
            <a:r>
              <a:rPr lang="en-US" baseline="0" dirty="0" smtClean="0"/>
              <a:t>  Central Office personnel have been instructed not to use group email lists but to provide all information directly to principals.  Principals will share updates with appropriate staff.  All updates and communications that I have shared via mass email in the past will now be shared through this centralized communication that will go to principals.</a:t>
            </a:r>
          </a:p>
          <a:p>
            <a:r>
              <a:rPr lang="en-US" baseline="0" dirty="0" smtClean="0"/>
              <a:t>The information will be loaded to:  http://</a:t>
            </a:r>
            <a:r>
              <a:rPr lang="en-US" baseline="0" dirty="0" err="1" smtClean="0"/>
              <a:t>tinyurl.com</a:t>
            </a:r>
            <a:r>
              <a:rPr lang="en-US" baseline="0" dirty="0" smtClean="0"/>
              <a:t>/Wake-Arts-Wiki</a:t>
            </a:r>
          </a:p>
          <a:p>
            <a:endParaRPr lang="en-US" baseline="0" dirty="0" smtClean="0"/>
          </a:p>
          <a:p>
            <a:r>
              <a:rPr lang="en-US" baseline="0" dirty="0" smtClean="0"/>
              <a:t>In order to keep up with current information regarding any Arts Education initiative, including but not limited to ASW, please visit the wiki at least once a week.</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5</a:t>
            </a:fld>
            <a:endParaRPr lang="en-US"/>
          </a:p>
        </p:txBody>
      </p:sp>
    </p:spTree>
    <p:extLst>
      <p:ext uri="{BB962C8B-B14F-4D97-AF65-F5344CB8AC3E}">
        <p14:creationId xmlns:p14="http://schemas.microsoft.com/office/powerpoint/2010/main" val="97479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a:t>
            </a:r>
            <a:r>
              <a:rPr lang="en-US" dirty="0" smtClean="0"/>
              <a:t>opportunity for arts teachers to demonstrate the difference they make within</a:t>
            </a:r>
            <a:r>
              <a:rPr lang="en-US" baseline="0" dirty="0" smtClean="0"/>
              <a:t> the Arts content area.</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NCEES (teacher evaluation instrument) includes Standard 6 to address each teacher’s contribution to student achievement.  Teachers of </a:t>
            </a:r>
            <a:r>
              <a:rPr lang="en-US" sz="1200" kern="1200" dirty="0" err="1" smtClean="0">
                <a:solidFill>
                  <a:schemeClr val="tx1"/>
                </a:solidFill>
                <a:effectLst/>
                <a:latin typeface="+mn-lt"/>
                <a:ea typeface="+mn-ea"/>
                <a:cs typeface="+mn-cs"/>
              </a:rPr>
              <a:t>EoG</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EoC</a:t>
            </a:r>
            <a:r>
              <a:rPr lang="en-US" sz="1200" kern="1200" dirty="0" smtClean="0">
                <a:solidFill>
                  <a:schemeClr val="tx1"/>
                </a:solidFill>
                <a:effectLst/>
                <a:latin typeface="+mn-lt"/>
                <a:ea typeface="+mn-ea"/>
                <a:cs typeface="+mn-cs"/>
              </a:rPr>
              <a:t> classes have their standard 6 populated based on their students’ performance on these standardized tests.  Since the Arts, World Languages, and Healthful Living courses do not have standardized tests based on proficiency, these areas have previously been subjected to the overall school score.  The ASW process was designed to provide an appropriate measure of student growth in these specific content areas to better reflect the contribution each teacher makes to student achievement.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process allows you to select the objectives you want to be evaluated. You get the opportunity to identify where your students began and demonstrate how far you were able to take them. Teachers of EOC subjects do not know specifically what will be on the test and are judged based on their students 'crossing the finish line' regardless of their starting point. The "blind" method is only in the review process to protect the teacher from potential bias.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6</a:t>
            </a:fld>
            <a:endParaRPr lang="en-US"/>
          </a:p>
        </p:txBody>
      </p:sp>
    </p:spTree>
    <p:extLst>
      <p:ext uri="{BB962C8B-B14F-4D97-AF65-F5344CB8AC3E}">
        <p14:creationId xmlns:p14="http://schemas.microsoft.com/office/powerpoint/2010/main" val="1481257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1" y="4343400"/>
            <a:ext cx="5486399" cy="4114799"/>
          </a:xfrm>
          <a:prstGeom prst="rect">
            <a:avLst/>
          </a:prstGeom>
        </p:spPr>
        <p:txBody>
          <a:bodyPr lIns="91425" tIns="91425" rIns="91425" bIns="91425" anchor="ctr" anchorCtr="0">
            <a:noAutofit/>
          </a:bodyPr>
          <a:lstStyle/>
          <a:p>
            <a:pPr lvl="0" defTabSz="914400"/>
            <a:r>
              <a:rPr lang="en-US" sz="1200" dirty="0" smtClean="0">
                <a:solidFill>
                  <a:srgbClr val="63554C"/>
                </a:solidFill>
                <a:latin typeface="+mn-lt"/>
              </a:rPr>
              <a:t>Using the Strands and Standards guidance charts, teachers will choose </a:t>
            </a:r>
            <a:r>
              <a:rPr lang="en-US" sz="1200" dirty="0" smtClean="0">
                <a:solidFill>
                  <a:srgbClr val="63554C"/>
                </a:solidFill>
                <a:latin typeface="+mn-lt"/>
              </a:rPr>
              <a:t>3 </a:t>
            </a:r>
            <a:r>
              <a:rPr lang="en-US" sz="1200" dirty="0" smtClean="0">
                <a:solidFill>
                  <a:srgbClr val="63554C"/>
                </a:solidFill>
                <a:latin typeface="+mn-lt"/>
              </a:rPr>
              <a:t>objectives</a:t>
            </a:r>
            <a:r>
              <a:rPr lang="en-US" sz="1200" baseline="0" dirty="0" smtClean="0">
                <a:solidFill>
                  <a:srgbClr val="63554C"/>
                </a:solidFill>
                <a:latin typeface="+mn-lt"/>
              </a:rPr>
              <a:t> which is one for each class or section that the online platform selected for the ASW process.  </a:t>
            </a:r>
            <a:endParaRPr lang="en-US" sz="1200" baseline="0" dirty="0" smtClean="0">
              <a:solidFill>
                <a:srgbClr val="63554C"/>
              </a:solidFill>
              <a:latin typeface="+mn-lt"/>
            </a:endParaRPr>
          </a:p>
          <a:p>
            <a:r>
              <a:rPr lang="en-US" dirty="0" smtClean="0"/>
              <a:t>In January we anticipate the True</a:t>
            </a:r>
            <a:r>
              <a:rPr lang="en-US" baseline="0" dirty="0" smtClean="0"/>
              <a:t> North Logic platform will select 3 classes from which you should gather evidence.</a:t>
            </a:r>
          </a:p>
          <a:p>
            <a:r>
              <a:rPr lang="en-US" baseline="0" dirty="0" smtClean="0"/>
              <a:t>You will then select 1 objective from a drop down menu for each of those courses.  Please select objectives from different strands of your curriculum – for example:</a:t>
            </a:r>
          </a:p>
          <a:p>
            <a:r>
              <a:rPr lang="en-US" baseline="0" dirty="0" smtClean="0"/>
              <a:t>Musical Literacy, Contextual Relevancy, Critical Response …</a:t>
            </a:r>
          </a:p>
          <a:p>
            <a:pPr lvl="0" defTabSz="914400"/>
            <a:endParaRPr lang="en-US" sz="1200" dirty="0" smtClean="0">
              <a:solidFill>
                <a:srgbClr val="63554C"/>
              </a:solidFill>
              <a:latin typeface="+mn-lt"/>
            </a:endParaRPr>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 strategic about the objectives and the type of evidence you collect – particularly for this first year.  The reviewers will only be judging on expected growth as demonstrated through evidence that is directly aligned with the clarifying objective – not of the level of difficulty.</a:t>
            </a:r>
          </a:p>
          <a:p>
            <a:r>
              <a:rPr lang="en-US" baseline="0" dirty="0" smtClean="0"/>
              <a:t>The RBT examples linked in this slide can be a helpful resource for identifying evidence type that is aligns with the objective verbs.</a:t>
            </a:r>
          </a:p>
          <a:p>
            <a:endParaRPr lang="en-US" baseline="0" dirty="0" smtClean="0"/>
          </a:p>
          <a:p>
            <a:r>
              <a:rPr lang="en-US" baseline="0" dirty="0" smtClean="0"/>
              <a:t>Participate in your PLTs.</a:t>
            </a:r>
          </a:p>
          <a:p>
            <a:r>
              <a:rPr lang="en-US" baseline="0" dirty="0" smtClean="0"/>
              <a:t>Examples are being uploaded into Google Docs – links to those will be posted on the Arts Ed Wiki &amp; the Google Drive</a:t>
            </a:r>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8</a:t>
            </a:fld>
            <a:endParaRPr lang="en-US"/>
          </a:p>
        </p:txBody>
      </p:sp>
    </p:spTree>
    <p:extLst>
      <p:ext uri="{BB962C8B-B14F-4D97-AF65-F5344CB8AC3E}">
        <p14:creationId xmlns:p14="http://schemas.microsoft.com/office/powerpoint/2010/main" val="2894850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an example</a:t>
            </a:r>
            <a:r>
              <a:rPr lang="en-US" baseline="0" dirty="0" smtClean="0"/>
              <a:t> of the kinds of ideas that are being uploaded.</a:t>
            </a:r>
          </a:p>
          <a:p>
            <a:r>
              <a:rPr lang="en-US" baseline="0" dirty="0" smtClean="0"/>
              <a:t>Share your ideas and talk with each other to make sure the objectives and the evidence are aligned.</a:t>
            </a:r>
          </a:p>
          <a:p>
            <a:endParaRPr lang="en-US" dirty="0"/>
          </a:p>
        </p:txBody>
      </p:sp>
      <p:sp>
        <p:nvSpPr>
          <p:cNvPr id="4" name="Slide Number Placeholder 3"/>
          <p:cNvSpPr>
            <a:spLocks noGrp="1"/>
          </p:cNvSpPr>
          <p:nvPr>
            <p:ph type="sldNum" sz="quarter" idx="10"/>
          </p:nvPr>
        </p:nvSpPr>
        <p:spPr/>
        <p:txBody>
          <a:bodyPr/>
          <a:lstStyle/>
          <a:p>
            <a:fld id="{E1D57E65-1D00-4776-8491-3A5172BE845B}" type="slidenum">
              <a:rPr lang="en-US" smtClean="0"/>
              <a:pPr/>
              <a:t>9</a:t>
            </a:fld>
            <a:endParaRPr lang="en-US"/>
          </a:p>
        </p:txBody>
      </p:sp>
    </p:spTree>
    <p:extLst>
      <p:ext uri="{BB962C8B-B14F-4D97-AF65-F5344CB8AC3E}">
        <p14:creationId xmlns:p14="http://schemas.microsoft.com/office/powerpoint/2010/main" val="1116724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For Point 1, the teacher will write a response to the question: How does this artifact show where the student is in relation to the chosen clarifying objective?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question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3" y="4343401"/>
            <a:ext cx="5486399" cy="4114799"/>
          </a:xfrm>
          <a:prstGeom prst="rect">
            <a:avLst/>
          </a:prstGeom>
        </p:spPr>
        <p:txBody>
          <a:bodyPr lIns="92815" tIns="92815" rIns="92815" bIns="92815" anchor="ctr" anchorCtr="0">
            <a:noAutofit/>
          </a:bodyPr>
          <a:lstStyle/>
          <a:p>
            <a:pPr defTabSz="928299">
              <a:defRPr/>
            </a:pPr>
            <a:r>
              <a:rPr lang="en-US" b="0" i="0" u="none" dirty="0" smtClean="0">
                <a:solidFill>
                  <a:srgbClr val="63554C"/>
                </a:solidFill>
                <a:latin typeface="Calibri (Body)"/>
              </a:rPr>
              <a:t>For</a:t>
            </a:r>
            <a:r>
              <a:rPr lang="en-US" b="0" i="0" u="none" baseline="0" dirty="0" smtClean="0">
                <a:solidFill>
                  <a:srgbClr val="63554C"/>
                </a:solidFill>
                <a:latin typeface="Calibri (Body)"/>
              </a:rPr>
              <a:t> each set of work samples in a Timelapse Artifact, the teacher will provide context in narrative form.  </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For Point 2, the teacher will write a response to the question: How does this artifact show where the student is in relation to the chosen clarifying objective?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The response needs to answer the question directly.  Teachers are encouraged to be succinct and are welcome to use a few sentences or even bullet points in their response.</a:t>
            </a:r>
          </a:p>
          <a:p>
            <a:pPr defTabSz="928299">
              <a:defRPr/>
            </a:pPr>
            <a:endParaRPr lang="en-US" b="0" i="0" u="none" baseline="0" dirty="0" smtClean="0">
              <a:solidFill>
                <a:srgbClr val="63554C"/>
              </a:solidFill>
              <a:latin typeface="Calibri (Body)"/>
            </a:endParaRPr>
          </a:p>
          <a:p>
            <a:pPr defTabSz="928299">
              <a:defRPr/>
            </a:pPr>
            <a:r>
              <a:rPr lang="en-US" b="0" i="0" u="none" baseline="0" dirty="0" smtClean="0">
                <a:solidFill>
                  <a:srgbClr val="63554C"/>
                </a:solidFill>
                <a:latin typeface="Calibri (Body)"/>
              </a:rPr>
              <a:t>Examples of context with evidence from different content areas are available on the Online Modules page of the wiki: http://ncasw.ncdpi.wikispaces.net/OnlineModules.</a:t>
            </a:r>
          </a:p>
          <a:p>
            <a:pPr defTabSz="928299">
              <a:defRPr/>
            </a:pPr>
            <a:endParaRPr lang="en-US" b="0" i="0" u="none" dirty="0" smtClean="0">
              <a:solidFill>
                <a:srgbClr val="63554C"/>
              </a:solidFill>
              <a:latin typeface="Calibri (Body)"/>
            </a:endParaRPr>
          </a:p>
          <a:p>
            <a:pPr defTabSz="928299">
              <a:defRPr/>
            </a:pPr>
            <a:r>
              <a:rPr lang="en-US" b="1" i="1" u="sng" dirty="0" smtClean="0">
                <a:solidFill>
                  <a:srgbClr val="63554C"/>
                </a:solidFill>
                <a:latin typeface="Calibri (Body)"/>
              </a:rPr>
              <a:t>Click</a:t>
            </a:r>
          </a:p>
          <a:p>
            <a:pPr>
              <a:spcAft>
                <a:spcPts val="2400"/>
              </a:spcAft>
              <a:defRPr/>
            </a:pPr>
            <a:r>
              <a:rPr lang="en-US" sz="1200" dirty="0" smtClean="0"/>
              <a:t>  </a:t>
            </a:r>
          </a:p>
          <a:p>
            <a:pPr defTabSz="928299">
              <a:defRPr/>
            </a:pPr>
            <a:endParaRPr lang="en-US" dirty="0"/>
          </a:p>
        </p:txBody>
      </p:sp>
      <p:sp>
        <p:nvSpPr>
          <p:cNvPr id="375" name="Shape 3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10/21/14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00901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10/21/14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2697745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10/21/14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1614778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8614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9935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902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060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7319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51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087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844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pPr/>
              <a:t>10/21/14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255692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3741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0970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618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3663071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A3DE74-5E53-4C5A-8EB8-02FD5AC63DB6}" type="datetimeFigureOut">
              <a:rPr lang="en-US" smtClean="0"/>
              <a:pPr/>
              <a:t>10/21/14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638744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A3DE74-5E53-4C5A-8EB8-02FD5AC63DB6}" type="datetimeFigureOut">
              <a:rPr lang="en-US" smtClean="0"/>
              <a:pPr/>
              <a:t>10/21/14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91806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A3DE74-5E53-4C5A-8EB8-02FD5AC63DB6}" type="datetimeFigureOut">
              <a:rPr lang="en-US" smtClean="0"/>
              <a:pPr/>
              <a:t>10/21/14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61227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A3DE74-5E53-4C5A-8EB8-02FD5AC63DB6}" type="datetimeFigureOut">
              <a:rPr lang="en-US" smtClean="0"/>
              <a:pPr/>
              <a:t>10/21/14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4169735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3DE74-5E53-4C5A-8EB8-02FD5AC63DB6}" type="datetimeFigureOut">
              <a:rPr lang="en-US" smtClean="0"/>
              <a:pPr/>
              <a:t>10/21/14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316061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pPr/>
              <a:t>10/21/14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907222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A3DE74-5E53-4C5A-8EB8-02FD5AC63DB6}" type="datetimeFigureOut">
              <a:rPr lang="en-US" smtClean="0"/>
              <a:pPr/>
              <a:t>10/21/14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4A546B-1938-4316-9EE5-71ABAA17363F}" type="slidenum">
              <a:rPr lang="en-US" smtClean="0"/>
              <a:pPr/>
              <a:t>‹#›</a:t>
            </a:fld>
            <a:endParaRPr lang="en-US"/>
          </a:p>
        </p:txBody>
      </p:sp>
    </p:spTree>
    <p:extLst>
      <p:ext uri="{BB962C8B-B14F-4D97-AF65-F5344CB8AC3E}">
        <p14:creationId xmlns:p14="http://schemas.microsoft.com/office/powerpoint/2010/main" val="4192850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pPr/>
              <a:t>10/21/14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pPr/>
              <a:t>‹#›</a:t>
            </a:fld>
            <a:endParaRPr lang="en-US"/>
          </a:p>
        </p:txBody>
      </p:sp>
    </p:spTree>
    <p:extLst>
      <p:ext uri="{BB962C8B-B14F-4D97-AF65-F5344CB8AC3E}">
        <p14:creationId xmlns:p14="http://schemas.microsoft.com/office/powerpoint/2010/main" val="125629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A3DE74-5E53-4C5A-8EB8-02FD5AC63DB6}" type="datetimeFigureOut">
              <a:rPr lang="en-US" smtClean="0">
                <a:solidFill>
                  <a:prstClr val="black">
                    <a:tint val="75000"/>
                  </a:prstClr>
                </a:solidFill>
              </a:rPr>
              <a:pPr/>
              <a:t>10/21/14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4A546B-1938-4316-9EE5-71ABAA1736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985315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4" Type="http://schemas.openxmlformats.org/officeDocument/2006/relationships/image" Target="../media/image3.wmf"/><Relationship Id="rId5" Type="http://schemas.openxmlformats.org/officeDocument/2006/relationships/image" Target="../media/image4.wmf"/><Relationship Id="rId6" Type="http://schemas.openxmlformats.org/officeDocument/2006/relationships/image" Target="../media/image5.wmf"/><Relationship Id="rId7" Type="http://schemas.openxmlformats.org/officeDocument/2006/relationships/hyperlink" Target="https://www.youtube.com/watch?v=1M5hs6ahcKU"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hyperlink" Target="http://www.ncpublicschools.org/effectiveness-model" TargetMode="External"/><Relationship Id="rId5" Type="http://schemas.openxmlformats.org/officeDocument/2006/relationships/hyperlink" Target="http://ncees.ncdpi.wikispaces.net/NCEES+Wiki" TargetMode="External"/><Relationship Id="rId6" Type="http://schemas.openxmlformats.org/officeDocument/2006/relationships/hyperlink" Target="http://ncasw.ncdpi.wikispaces.net/" TargetMode="External"/><Relationship Id="rId7" Type="http://schemas.openxmlformats.org/officeDocument/2006/relationships/image" Target="../media/image12.png"/><Relationship Id="rId8" Type="http://schemas.openxmlformats.org/officeDocument/2006/relationships/image" Target="../media/image13.png"/><Relationship Id="rId1" Type="http://schemas.openxmlformats.org/officeDocument/2006/relationships/tags" Target="../tags/tag1.xml"/><Relationship Id="rId2"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tinyurl.com/Pieces-Gold-2015" TargetMode="External"/><Relationship Id="rId4" Type="http://schemas.openxmlformats.org/officeDocument/2006/relationships/image" Target="../media/image14.png"/><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hyperlink" Target="https://docs.google.com/spreadsheet/ccc?key=0AjbJ4O1DNCmYdG93T2pMUmlnUlVIMU15ZXNGOG9WTmc&amp;usp=sharing&amp;authkey=CO3S5O4E%23gid=0"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arts-education-wake.wikispaces.com/weekly+update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ncasw.ncdpi.wikispaces.net/" TargetMode="External"/><Relationship Id="rId4" Type="http://schemas.openxmlformats.org/officeDocument/2006/relationships/hyperlink" Target="http://arts-education-wake.wikispaces.com/weekly+updates"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gcssk12.net/fullpanel/uploads/files/revised-blooms-chart.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egrimes-droessler\AppData\Local\Microsoft\Windows\Temporary Internet Files\Content.IE5\3QRR0S6G\MC90033417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1212" y="0"/>
            <a:ext cx="1732788" cy="182422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egrimes-droessler\AppData\Local\Microsoft\Windows\Temporary Internet Files\Content.IE5\URAF4VY1\MC90001873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5966"/>
            <a:ext cx="2819400" cy="1869034"/>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egrimes-droessler\AppData\Local\Microsoft\Windows\Temporary Internet Files\Content.IE5\3QRR0S6G\MC90009611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4178650"/>
            <a:ext cx="3062342" cy="2681527"/>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egrimes-droessler\AppData\Local\Microsoft\Windows\Temporary Internet Files\Content.IE5\URAF4VY1\MC900355237[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800" y="4452079"/>
            <a:ext cx="2362200" cy="2363381"/>
          </a:xfrm>
          <a:prstGeom prst="rect">
            <a:avLst/>
          </a:prstGeom>
          <a:noFill/>
          <a:extLst>
            <a:ext uri="{909E8E84-426E-40dd-AFC4-6F175D3DCCD1}">
              <a14:hiddenFill xmlns:a14="http://schemas.microsoft.com/office/drawing/2010/main">
                <a:solidFill>
                  <a:srgbClr val="FFFFFF"/>
                </a:solidFill>
              </a14:hiddenFill>
            </a:ext>
          </a:extLst>
        </p:spPr>
      </p:pic>
      <p:sp>
        <p:nvSpPr>
          <p:cNvPr id="2" name="Subtitle 1"/>
          <p:cNvSpPr>
            <a:spLocks noGrp="1"/>
          </p:cNvSpPr>
          <p:nvPr>
            <p:ph type="subTitle" idx="1"/>
          </p:nvPr>
        </p:nvSpPr>
        <p:spPr>
          <a:xfrm>
            <a:off x="1371600" y="2286000"/>
            <a:ext cx="6400800" cy="1752600"/>
          </a:xfrm>
        </p:spPr>
        <p:txBody>
          <a:bodyPr/>
          <a:lstStyle/>
          <a:p>
            <a:r>
              <a:rPr lang="en-US" dirty="0" smtClean="0">
                <a:hlinkClick r:id="rId7"/>
              </a:rPr>
              <a:t>Why the Arts?</a:t>
            </a:r>
            <a:endParaRPr lang="en-US" dirty="0"/>
          </a:p>
        </p:txBody>
      </p:sp>
    </p:spTree>
    <p:extLst>
      <p:ext uri="{BB962C8B-B14F-4D97-AF65-F5344CB8AC3E}">
        <p14:creationId xmlns:p14="http://schemas.microsoft.com/office/powerpoint/2010/main" val="41162507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Screen Shot 2014-10-21 at 12.48.13 PM.png"/>
          <p:cNvPicPr>
            <a:picLocks noGrp="1" noChangeAspect="1"/>
          </p:cNvPicPr>
          <p:nvPr>
            <p:ph idx="1"/>
          </p:nvPr>
        </p:nvPicPr>
        <p:blipFill>
          <a:blip r:embed="rId2">
            <a:extLst>
              <a:ext uri="{28A0092B-C50C-407E-A947-70E740481C1C}">
                <a14:useLocalDpi xmlns:a14="http://schemas.microsoft.com/office/drawing/2010/main" val="0"/>
              </a:ext>
            </a:extLst>
          </a:blip>
          <a:srcRect l="674" r="674"/>
          <a:stretch>
            <a:fillRect/>
          </a:stretch>
        </p:blipFill>
        <p:spPr>
          <a:xfrm>
            <a:off x="0" y="0"/>
            <a:ext cx="9144000" cy="6858000"/>
          </a:xfrm>
        </p:spPr>
      </p:pic>
    </p:spTree>
    <p:extLst>
      <p:ext uri="{BB962C8B-B14F-4D97-AF65-F5344CB8AC3E}">
        <p14:creationId xmlns:p14="http://schemas.microsoft.com/office/powerpoint/2010/main" val="838718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Shot 2014-10-21 at 12.55.44 PM.png"/>
          <p:cNvPicPr>
            <a:picLocks noGrp="1" noChangeAspect="1"/>
          </p:cNvPicPr>
          <p:nvPr>
            <p:ph idx="1"/>
          </p:nvPr>
        </p:nvPicPr>
        <p:blipFill>
          <a:blip r:embed="rId2">
            <a:extLst>
              <a:ext uri="{28A0092B-C50C-407E-A947-70E740481C1C}">
                <a14:useLocalDpi xmlns:a14="http://schemas.microsoft.com/office/drawing/2010/main" val="0"/>
              </a:ext>
            </a:extLst>
          </a:blip>
          <a:srcRect t="6833" b="6833"/>
          <a:stretch>
            <a:fillRect/>
          </a:stretch>
        </p:blipFill>
        <p:spPr>
          <a:xfrm>
            <a:off x="0" y="0"/>
            <a:ext cx="9144000" cy="6858000"/>
          </a:xfrm>
        </p:spPr>
      </p:pic>
    </p:spTree>
    <p:extLst>
      <p:ext uri="{BB962C8B-B14F-4D97-AF65-F5344CB8AC3E}">
        <p14:creationId xmlns:p14="http://schemas.microsoft.com/office/powerpoint/2010/main" val="957025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5632311"/>
          </a:xfrm>
          <a:prstGeom prst="rect">
            <a:avLst/>
          </a:prstGeom>
        </p:spPr>
        <p:txBody>
          <a:bodyPr wrap="square">
            <a:spAutoFit/>
          </a:bodyPr>
          <a:lstStyle/>
          <a:p>
            <a:pPr defTabSz="457200">
              <a:spcAft>
                <a:spcPts val="1200"/>
              </a:spcAft>
            </a:pPr>
            <a:r>
              <a:rPr lang="en-US" sz="2800" kern="1200" dirty="0" smtClean="0">
                <a:latin typeface="Arial" panose="020B0604020202020204" pitchFamily="34" charset="0"/>
                <a:cs typeface="Arial" panose="020B0604020202020204" pitchFamily="34" charset="0"/>
              </a:rPr>
              <a:t>Context for 1</a:t>
            </a:r>
            <a:r>
              <a:rPr lang="en-US" sz="2800" kern="1200" baseline="30000" dirty="0" smtClean="0">
                <a:latin typeface="Arial" panose="020B0604020202020204" pitchFamily="34" charset="0"/>
                <a:cs typeface="Arial" panose="020B0604020202020204" pitchFamily="34" charset="0"/>
              </a:rPr>
              <a:t>st</a:t>
            </a:r>
            <a:r>
              <a:rPr lang="en-US" sz="2800" kern="1200" dirty="0" smtClean="0">
                <a:latin typeface="Arial" panose="020B0604020202020204" pitchFamily="34" charset="0"/>
                <a:cs typeface="Arial" panose="020B0604020202020204" pitchFamily="34" charset="0"/>
              </a:rPr>
              <a:t> work sample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spcAft>
                <a:spcPts val="1200"/>
              </a:spcAft>
            </a:pPr>
            <a:endParaRPr lang="en-US" sz="2800" kern="1200" dirty="0" smtClean="0">
              <a:latin typeface="Arial" panose="020B0604020202020204" pitchFamily="34" charset="0"/>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How does this artifact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s</a:t>
            </a:r>
            <a:r>
              <a:rPr lang="en-US" sz="2800" b="1" i="1" kern="1200" dirty="0" smtClean="0">
                <a:latin typeface="Arial" panose="020B0604020202020204" pitchFamily="34" charset="0"/>
                <a:ea typeface="Calibri"/>
                <a:cs typeface="Arial" panose="020B0604020202020204" pitchFamily="34" charset="0"/>
              </a:rPr>
              <a:t>how where </a:t>
            </a:r>
            <a:r>
              <a:rPr lang="en-US" sz="2800" b="1" i="1" kern="1200" dirty="0">
                <a:latin typeface="Arial" panose="020B0604020202020204" pitchFamily="34" charset="0"/>
                <a:ea typeface="Calibri"/>
                <a:cs typeface="Arial" panose="020B0604020202020204" pitchFamily="34" charset="0"/>
              </a:rPr>
              <a:t>the </a:t>
            </a:r>
            <a:r>
              <a:rPr lang="en-US" sz="2800" b="1" i="1" kern="1200" dirty="0" smtClean="0">
                <a:latin typeface="Arial" panose="020B0604020202020204" pitchFamily="34" charset="0"/>
                <a:ea typeface="Calibri"/>
                <a:cs typeface="Arial" panose="020B0604020202020204" pitchFamily="34" charset="0"/>
              </a:rPr>
              <a:t>student</a:t>
            </a:r>
          </a:p>
          <a:p>
            <a:pPr defTabSz="457200"/>
            <a:r>
              <a:rPr lang="en-US" sz="2800" b="1" i="1" kern="1200" dirty="0" smtClean="0">
                <a:latin typeface="Arial" panose="020B0604020202020204" pitchFamily="34" charset="0"/>
                <a:ea typeface="Calibri"/>
                <a:cs typeface="Arial" panose="020B0604020202020204" pitchFamily="34" charset="0"/>
              </a:rPr>
              <a:t>is </a:t>
            </a:r>
            <a:r>
              <a:rPr lang="en-US" sz="2800" b="1" i="1" kern="1200" dirty="0">
                <a:latin typeface="Arial" panose="020B0604020202020204" pitchFamily="34" charset="0"/>
                <a:ea typeface="Calibri"/>
                <a:cs typeface="Arial" panose="020B0604020202020204" pitchFamily="34" charset="0"/>
              </a:rPr>
              <a:t>in relation to the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smtClean="0">
                <a:latin typeface="Arial" panose="020B0604020202020204" pitchFamily="34" charset="0"/>
                <a:ea typeface="Calibri"/>
                <a:cs typeface="Arial" panose="020B0604020202020204" pitchFamily="34" charset="0"/>
              </a:rPr>
              <a:t>chosen </a:t>
            </a:r>
            <a:r>
              <a:rPr lang="en-US" sz="2800" b="1" i="1" kern="1200" dirty="0">
                <a:latin typeface="Arial" panose="020B0604020202020204" pitchFamily="34" charset="0"/>
                <a:ea typeface="Calibri"/>
                <a:cs typeface="Arial" panose="020B0604020202020204" pitchFamily="34" charset="0"/>
              </a:rPr>
              <a:t>clarifying </a:t>
            </a:r>
            <a:endParaRPr lang="en-US" sz="2800" b="1" i="1" kern="1200" dirty="0" smtClean="0">
              <a:latin typeface="Arial" panose="020B0604020202020204" pitchFamily="34" charset="0"/>
              <a:ea typeface="Calibri"/>
              <a:cs typeface="Arial" panose="020B0604020202020204" pitchFamily="34" charset="0"/>
            </a:endParaRPr>
          </a:p>
          <a:p>
            <a:pPr defTabSz="457200"/>
            <a:r>
              <a:rPr lang="en-US" sz="2800" b="1" i="1" kern="1200" dirty="0" smtClean="0">
                <a:latin typeface="Arial" panose="020B0604020202020204" pitchFamily="34" charset="0"/>
                <a:ea typeface="Calibri"/>
                <a:cs typeface="Arial" panose="020B0604020202020204" pitchFamily="34" charset="0"/>
              </a:rPr>
              <a:t>objective</a:t>
            </a:r>
            <a:r>
              <a:rPr lang="en-US" sz="2800" b="1" i="1" kern="1200" dirty="0">
                <a:latin typeface="Arial" panose="020B0604020202020204" pitchFamily="34" charset="0"/>
                <a:ea typeface="Calibri"/>
                <a:cs typeface="Arial" panose="020B0604020202020204" pitchFamily="34" charset="0"/>
              </a:rPr>
              <a:t>?</a:t>
            </a:r>
          </a:p>
          <a:p>
            <a:pPr defTabSz="457200"/>
            <a:endParaRPr lang="en-US" sz="3200" kern="1200" dirty="0" smtClean="0">
              <a:latin typeface="Calibri" panose="020F0502020204030204" pitchFamily="34" charset="0"/>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7" name="TextBox 16"/>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3074"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18" name="TextBox 17"/>
          <p:cNvSpPr txBox="1"/>
          <p:nvPr/>
        </p:nvSpPr>
        <p:spPr>
          <a:xfrm>
            <a:off x="5562600" y="3471446"/>
            <a:ext cx="2590800" cy="553998"/>
          </a:xfrm>
          <a:prstGeom prst="rect">
            <a:avLst/>
          </a:prstGeom>
          <a:noFill/>
        </p:spPr>
        <p:txBody>
          <a:bodyPr wrap="square" rtlCol="0">
            <a:spAutoFit/>
          </a:bodyPr>
          <a:lstStyle/>
          <a:p>
            <a:pPr defTabSz="457200"/>
            <a:r>
              <a:rPr lang="en-US" sz="1000" b="1" dirty="0" smtClean="0">
                <a:latin typeface="Arial" panose="020B0604020202020204" pitchFamily="34" charset="0"/>
                <a:ea typeface="Calibri"/>
                <a:cs typeface="Arial" panose="020B0604020202020204" pitchFamily="34" charset="0"/>
              </a:rPr>
              <a:t>How does this artifact show where the student is in relation to the chosen clarifying objective?</a:t>
            </a:r>
            <a:endParaRPr lang="en-US" sz="1000" b="1" dirty="0">
              <a:latin typeface="Arial" panose="020B0604020202020204" pitchFamily="34" charset="0"/>
              <a:ea typeface="Calibri"/>
              <a:cs typeface="Arial" panose="020B0604020202020204" pitchFamily="34" charset="0"/>
            </a:endParaRPr>
          </a:p>
        </p:txBody>
      </p:sp>
      <p:sp>
        <p:nvSpPr>
          <p:cNvPr id="19" name="TextBox 18"/>
          <p:cNvSpPr txBox="1"/>
          <p:nvPr/>
        </p:nvSpPr>
        <p:spPr>
          <a:xfrm>
            <a:off x="5564645" y="4055983"/>
            <a:ext cx="2512555" cy="1354217"/>
          </a:xfrm>
          <a:prstGeom prst="rect">
            <a:avLst/>
          </a:prstGeom>
          <a:noFill/>
        </p:spPr>
        <p:txBody>
          <a:bodyPr wrap="square" rtlCol="0">
            <a:spAutoFit/>
          </a:bodyPr>
          <a:lstStyle/>
          <a:p>
            <a:pPr>
              <a:defRPr/>
            </a:pPr>
            <a:r>
              <a:rPr lang="en-US" sz="500" dirty="0" smtClean="0">
                <a:sym typeface="Arial"/>
              </a:rPr>
              <a:t>This </a:t>
            </a:r>
            <a:r>
              <a:rPr lang="en-US" sz="500" dirty="0">
                <a:sym typeface="Arial"/>
              </a:rPr>
              <a:t>artifact was created using an 8</a:t>
            </a:r>
            <a:r>
              <a:rPr lang="en-US" sz="500" baseline="30000" dirty="0">
                <a:sym typeface="Arial"/>
              </a:rPr>
              <a:t>th</a:t>
            </a:r>
            <a:r>
              <a:rPr lang="en-US" sz="500" dirty="0">
                <a:sym typeface="Arial"/>
              </a:rPr>
              <a:t> grade Healthful Living Health Education Class containing 32 students before instruction on the  objective began.  </a:t>
            </a:r>
            <a:r>
              <a:rPr lang="en-US" sz="500" dirty="0"/>
              <a:t>In this video, the student did not show proper technique in the their performance of CPR in the following </a:t>
            </a:r>
            <a:r>
              <a:rPr lang="en-US" sz="500" dirty="0" smtClean="0"/>
              <a:t>ways.</a:t>
            </a:r>
          </a:p>
          <a:p>
            <a:pPr>
              <a:defRPr/>
            </a:pPr>
            <a:r>
              <a:rPr lang="en-US" sz="500" dirty="0" smtClean="0"/>
              <a:t>1.  The </a:t>
            </a:r>
            <a:r>
              <a:rPr lang="en-US" sz="500" dirty="0"/>
              <a:t>students body position has him sitting on the victims waist. </a:t>
            </a:r>
          </a:p>
          <a:p>
            <a:pPr>
              <a:defRPr/>
            </a:pPr>
            <a:r>
              <a:rPr lang="en-US" sz="500" dirty="0" smtClean="0"/>
              <a:t>2.  The </a:t>
            </a:r>
            <a:r>
              <a:rPr lang="en-US" sz="500" dirty="0"/>
              <a:t>hands have been placed separately on the victims upper       </a:t>
            </a:r>
          </a:p>
          <a:p>
            <a:pPr>
              <a:defRPr/>
            </a:pPr>
            <a:r>
              <a:rPr lang="en-US" sz="500" dirty="0"/>
              <a:t>     chest.</a:t>
            </a:r>
          </a:p>
          <a:p>
            <a:pPr>
              <a:defRPr/>
            </a:pPr>
            <a:r>
              <a:rPr lang="en-US" sz="500" dirty="0" smtClean="0"/>
              <a:t>3. The </a:t>
            </a:r>
            <a:r>
              <a:rPr lang="en-US" sz="500" dirty="0"/>
              <a:t>compressions given are of insufficient depth and are given too </a:t>
            </a:r>
            <a:r>
              <a:rPr lang="en-US" sz="500" dirty="0" smtClean="0"/>
              <a:t> slow.</a:t>
            </a:r>
          </a:p>
          <a:p>
            <a:pPr>
              <a:defRPr/>
            </a:pPr>
            <a:r>
              <a:rPr lang="en-US" sz="500" dirty="0" smtClean="0"/>
              <a:t>4.  The elbows are bending during the compression.</a:t>
            </a:r>
          </a:p>
          <a:p>
            <a:pPr>
              <a:spcAft>
                <a:spcPts val="2400"/>
              </a:spcAft>
              <a:defRPr/>
            </a:pPr>
            <a:r>
              <a:rPr lang="en-US" sz="800" dirty="0" smtClean="0"/>
              <a:t>  </a:t>
            </a:r>
          </a:p>
          <a:p>
            <a:endParaRPr lang="en-US" sz="900" dirty="0"/>
          </a:p>
        </p:txBody>
      </p:sp>
    </p:spTree>
    <p:extLst>
      <p:ext uri="{BB962C8B-B14F-4D97-AF65-F5344CB8AC3E}">
        <p14:creationId xmlns:p14="http://schemas.microsoft.com/office/powerpoint/2010/main" val="670812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5940088"/>
          </a:xfrm>
          <a:prstGeom prst="rect">
            <a:avLst/>
          </a:prstGeom>
        </p:spPr>
        <p:txBody>
          <a:bodyPr wrap="square">
            <a:spAutoFit/>
          </a:bodyPr>
          <a:lstStyle/>
          <a:p>
            <a:pPr defTabSz="457200">
              <a:spcAft>
                <a:spcPts val="1200"/>
              </a:spcAft>
            </a:pPr>
            <a:r>
              <a:rPr lang="en-US" sz="2800" kern="1200" dirty="0" smtClean="0">
                <a:latin typeface="Arial" panose="020B0604020202020204" pitchFamily="34" charset="0"/>
                <a:cs typeface="Arial" panose="020B0604020202020204" pitchFamily="34" charset="0"/>
              </a:rPr>
              <a:t>Context </a:t>
            </a:r>
            <a:r>
              <a:rPr lang="en-US" sz="2800" kern="1200" dirty="0">
                <a:latin typeface="Arial" panose="020B0604020202020204" pitchFamily="34" charset="0"/>
                <a:cs typeface="Arial" panose="020B0604020202020204" pitchFamily="34" charset="0"/>
              </a:rPr>
              <a:t>for </a:t>
            </a:r>
            <a:r>
              <a:rPr lang="en-US" sz="2800" kern="1200" dirty="0" smtClean="0">
                <a:latin typeface="Arial" panose="020B0604020202020204" pitchFamily="34" charset="0"/>
                <a:cs typeface="Arial" panose="020B0604020202020204" pitchFamily="34" charset="0"/>
              </a:rPr>
              <a:t>2</a:t>
            </a:r>
            <a:r>
              <a:rPr lang="en-US" sz="2800" kern="1200" baseline="30000" dirty="0" smtClean="0">
                <a:latin typeface="Arial" panose="020B0604020202020204" pitchFamily="34" charset="0"/>
                <a:cs typeface="Arial" panose="020B0604020202020204" pitchFamily="34" charset="0"/>
              </a:rPr>
              <a:t>nd</a:t>
            </a:r>
            <a:r>
              <a:rPr lang="en-US" sz="2800" kern="1200" dirty="0" smtClean="0">
                <a:latin typeface="Arial" panose="020B0604020202020204" pitchFamily="34" charset="0"/>
                <a:cs typeface="Arial" panose="020B0604020202020204" pitchFamily="34" charset="0"/>
              </a:rPr>
              <a:t> work sample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spcAft>
                <a:spcPts val="1200"/>
              </a:spcAft>
            </a:pPr>
            <a:endParaRPr lang="en-US" sz="2800" kern="1200" dirty="0">
              <a:latin typeface="Arial" panose="020B0604020202020204" pitchFamily="34" charset="0"/>
              <a:cs typeface="Arial" panose="020B0604020202020204" pitchFamily="34" charset="0"/>
            </a:endParaRPr>
          </a:p>
          <a:p>
            <a:pPr defTabSz="457200"/>
            <a:r>
              <a:rPr lang="en-US" sz="2800" b="1" i="1" kern="1200" dirty="0">
                <a:latin typeface="Arial" panose="020B0604020202020204" pitchFamily="34" charset="0"/>
                <a:ea typeface="Calibri"/>
                <a:cs typeface="Arial" panose="020B0604020202020204" pitchFamily="34" charset="0"/>
              </a:rPr>
              <a:t>How does this artifact </a:t>
            </a:r>
          </a:p>
          <a:p>
            <a:pPr defTabSz="457200"/>
            <a:r>
              <a:rPr lang="en-US" sz="2800" b="1" i="1" kern="1200" dirty="0" smtClean="0">
                <a:latin typeface="Arial" panose="020B0604020202020204" pitchFamily="34" charset="0"/>
                <a:ea typeface="Calibri"/>
                <a:cs typeface="Arial" panose="020B0604020202020204" pitchFamily="34" charset="0"/>
              </a:rPr>
              <a:t>show </a:t>
            </a:r>
            <a:r>
              <a:rPr lang="en-US" sz="2800" b="1" i="1" kern="1200" dirty="0">
                <a:latin typeface="Arial" panose="020B0604020202020204" pitchFamily="34" charset="0"/>
                <a:ea typeface="Calibri"/>
                <a:cs typeface="Arial" panose="020B0604020202020204" pitchFamily="34" charset="0"/>
              </a:rPr>
              <a:t>where the student</a:t>
            </a:r>
          </a:p>
          <a:p>
            <a:pPr defTabSz="457200"/>
            <a:r>
              <a:rPr lang="en-US" sz="2800" b="1" i="1" kern="1200" dirty="0">
                <a:latin typeface="Arial" panose="020B0604020202020204" pitchFamily="34" charset="0"/>
                <a:ea typeface="Calibri"/>
                <a:cs typeface="Arial" panose="020B0604020202020204" pitchFamily="34" charset="0"/>
              </a:rPr>
              <a:t>is in relation to the </a:t>
            </a:r>
          </a:p>
          <a:p>
            <a:pPr defTabSz="457200"/>
            <a:r>
              <a:rPr lang="en-US" sz="2800" b="1" i="1" kern="1200" dirty="0">
                <a:latin typeface="Arial" panose="020B0604020202020204" pitchFamily="34" charset="0"/>
                <a:ea typeface="Calibri"/>
                <a:cs typeface="Arial" panose="020B0604020202020204" pitchFamily="34" charset="0"/>
              </a:rPr>
              <a:t>chosen clarifying </a:t>
            </a:r>
          </a:p>
          <a:p>
            <a:pPr defTabSz="457200"/>
            <a:r>
              <a:rPr lang="en-US" sz="2800" b="1" i="1" kern="1200" dirty="0">
                <a:latin typeface="Arial" panose="020B0604020202020204" pitchFamily="34" charset="0"/>
                <a:ea typeface="Calibri"/>
                <a:cs typeface="Arial" panose="020B0604020202020204" pitchFamily="34" charset="0"/>
              </a:rPr>
              <a:t>objective?</a:t>
            </a:r>
          </a:p>
          <a:p>
            <a:pPr defTabSz="457200">
              <a:spcAft>
                <a:spcPts val="2400"/>
              </a:spcAft>
            </a:pPr>
            <a:endParaRPr lang="en-US" sz="3200" i="1" u="sng" kern="1200" dirty="0" smtClean="0">
              <a:latin typeface="Calibri" panose="020F0502020204030204" pitchFamily="34" charset="0"/>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5" name="TextBox 14"/>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1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7"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8" name="TextBox 7"/>
          <p:cNvSpPr txBox="1"/>
          <p:nvPr/>
        </p:nvSpPr>
        <p:spPr>
          <a:xfrm>
            <a:off x="5571460" y="3429000"/>
            <a:ext cx="2505740" cy="553998"/>
          </a:xfrm>
          <a:prstGeom prst="rect">
            <a:avLst/>
          </a:prstGeom>
          <a:noFill/>
        </p:spPr>
        <p:txBody>
          <a:bodyPr wrap="square" rtlCol="0">
            <a:spAutoFit/>
          </a:bodyPr>
          <a:lstStyle/>
          <a:p>
            <a:pPr defTabSz="457200"/>
            <a:r>
              <a:rPr lang="en-US" sz="1000" b="1" dirty="0" smtClean="0">
                <a:latin typeface="Arial" panose="020B0604020202020204" pitchFamily="34" charset="0"/>
                <a:ea typeface="Calibri"/>
                <a:cs typeface="Arial" panose="020B0604020202020204" pitchFamily="34" charset="0"/>
              </a:rPr>
              <a:t>How does this artifact  show where the student is in relation to the </a:t>
            </a:r>
          </a:p>
          <a:p>
            <a:pPr defTabSz="457200"/>
            <a:r>
              <a:rPr lang="en-US" sz="1000" b="1" dirty="0" smtClean="0">
                <a:latin typeface="Arial" panose="020B0604020202020204" pitchFamily="34" charset="0"/>
                <a:ea typeface="Calibri"/>
                <a:cs typeface="Arial" panose="020B0604020202020204" pitchFamily="34" charset="0"/>
              </a:rPr>
              <a:t>chosen clarifying  objective?</a:t>
            </a:r>
            <a:endParaRPr lang="en-US" sz="1000" b="1" dirty="0">
              <a:latin typeface="Arial" panose="020B0604020202020204" pitchFamily="34" charset="0"/>
              <a:ea typeface="Calibri"/>
              <a:cs typeface="Arial" panose="020B0604020202020204" pitchFamily="34" charset="0"/>
            </a:endParaRPr>
          </a:p>
        </p:txBody>
      </p:sp>
      <p:sp>
        <p:nvSpPr>
          <p:cNvPr id="9" name="TextBox 8"/>
          <p:cNvSpPr txBox="1"/>
          <p:nvPr/>
        </p:nvSpPr>
        <p:spPr>
          <a:xfrm>
            <a:off x="5564645" y="4015026"/>
            <a:ext cx="2512555" cy="861774"/>
          </a:xfrm>
          <a:prstGeom prst="rect">
            <a:avLst/>
          </a:prstGeom>
          <a:noFill/>
        </p:spPr>
        <p:txBody>
          <a:bodyPr wrap="square" rtlCol="0">
            <a:spAutoFit/>
          </a:bodyPr>
          <a:lstStyle/>
          <a:p>
            <a:pPr>
              <a:defRPr/>
            </a:pPr>
            <a:r>
              <a:rPr lang="en-US" sz="500" dirty="0" smtClean="0">
                <a:sym typeface="Arial"/>
              </a:rPr>
              <a:t> </a:t>
            </a:r>
            <a:r>
              <a:rPr lang="en-US" sz="500" dirty="0">
                <a:sym typeface="Arial"/>
              </a:rPr>
              <a:t>This artifact was created using an 8</a:t>
            </a:r>
            <a:r>
              <a:rPr lang="en-US" sz="500" baseline="30000" dirty="0">
                <a:sym typeface="Arial"/>
              </a:rPr>
              <a:t>th</a:t>
            </a:r>
            <a:r>
              <a:rPr lang="en-US" sz="500" dirty="0">
                <a:sym typeface="Arial"/>
              </a:rPr>
              <a:t> grade Health Education Class containing 32 students three class days after instruction began. </a:t>
            </a:r>
            <a:r>
              <a:rPr lang="en-US" sz="500" dirty="0"/>
              <a:t>In this video, the student shows proper technique i</a:t>
            </a:r>
            <a:r>
              <a:rPr lang="en-US" sz="500" dirty="0" smtClean="0"/>
              <a:t>n </a:t>
            </a:r>
            <a:r>
              <a:rPr lang="en-US" sz="500" dirty="0"/>
              <a:t>the their performance of CPR in the following ways</a:t>
            </a:r>
            <a:r>
              <a:rPr lang="en-US" sz="500" dirty="0" smtClean="0"/>
              <a:t>.</a:t>
            </a:r>
          </a:p>
          <a:p>
            <a:pPr>
              <a:defRPr/>
            </a:pPr>
            <a:r>
              <a:rPr lang="en-US" sz="500" dirty="0" smtClean="0">
                <a:ea typeface="Times New Roman"/>
                <a:cs typeface="Times New Roman"/>
              </a:rPr>
              <a:t> 1.  T</a:t>
            </a:r>
            <a:r>
              <a:rPr lang="en-US" sz="500" dirty="0" smtClean="0"/>
              <a:t>he </a:t>
            </a:r>
            <a:r>
              <a:rPr lang="en-US" sz="500" dirty="0"/>
              <a:t>student  has the proper body position, on his knees next to </a:t>
            </a:r>
          </a:p>
          <a:p>
            <a:pPr>
              <a:defRPr/>
            </a:pPr>
            <a:r>
              <a:rPr lang="en-US" sz="500" dirty="0"/>
              <a:t>     </a:t>
            </a:r>
            <a:r>
              <a:rPr lang="en-US" sz="500" dirty="0" smtClean="0"/>
              <a:t> the </a:t>
            </a:r>
            <a:r>
              <a:rPr lang="en-US" sz="500" dirty="0"/>
              <a:t>victim.  </a:t>
            </a:r>
          </a:p>
          <a:p>
            <a:pPr>
              <a:defRPr/>
            </a:pPr>
            <a:r>
              <a:rPr lang="en-US" sz="500" dirty="0" smtClean="0"/>
              <a:t>2.  The </a:t>
            </a:r>
            <a:r>
              <a:rPr lang="en-US" sz="500" dirty="0"/>
              <a:t>force of the compression is generated from the hips and                 </a:t>
            </a:r>
          </a:p>
          <a:p>
            <a:pPr>
              <a:defRPr/>
            </a:pPr>
            <a:r>
              <a:rPr lang="en-US" sz="500" dirty="0"/>
              <a:t>     </a:t>
            </a:r>
            <a:r>
              <a:rPr lang="en-US" sz="500" dirty="0" smtClean="0"/>
              <a:t>applied </a:t>
            </a:r>
            <a:r>
              <a:rPr lang="en-US" sz="500" dirty="0"/>
              <a:t>in a vertical direction.  </a:t>
            </a:r>
          </a:p>
          <a:p>
            <a:pPr>
              <a:defRPr/>
            </a:pPr>
            <a:r>
              <a:rPr lang="en-US" sz="500" dirty="0"/>
              <a:t>3.  The hands are positioned with an interlocking grip.</a:t>
            </a:r>
          </a:p>
          <a:p>
            <a:pPr>
              <a:defRPr/>
            </a:pPr>
            <a:r>
              <a:rPr lang="en-US" sz="500" dirty="0"/>
              <a:t>4.  The heel of the bottom hand has been placed on the sternum. </a:t>
            </a:r>
            <a:r>
              <a:rPr lang="en-US" sz="500" dirty="0" smtClean="0"/>
              <a:t> </a:t>
            </a:r>
          </a:p>
          <a:p>
            <a:endParaRPr lang="en-US" sz="500" dirty="0"/>
          </a:p>
        </p:txBody>
      </p:sp>
    </p:spTree>
    <p:extLst>
      <p:ext uri="{BB962C8B-B14F-4D97-AF65-F5344CB8AC3E}">
        <p14:creationId xmlns:p14="http://schemas.microsoft.com/office/powerpoint/2010/main" val="9350922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2" name="Rectangle 1"/>
          <p:cNvSpPr/>
          <p:nvPr/>
        </p:nvSpPr>
        <p:spPr>
          <a:xfrm>
            <a:off x="326571" y="1448847"/>
            <a:ext cx="7870372" cy="3908762"/>
          </a:xfrm>
          <a:prstGeom prst="rect">
            <a:avLst/>
          </a:prstGeom>
        </p:spPr>
        <p:txBody>
          <a:bodyPr wrap="square">
            <a:spAutoFit/>
          </a:bodyPr>
          <a:lstStyle/>
          <a:p>
            <a:pPr defTabSz="457200">
              <a:spcAft>
                <a:spcPts val="2400"/>
              </a:spcAft>
            </a:pPr>
            <a:r>
              <a:rPr lang="en-US" sz="2800" kern="1200" dirty="0" smtClean="0">
                <a:latin typeface="Arial" panose="020B0604020202020204" pitchFamily="34" charset="0"/>
                <a:cs typeface="Arial" panose="020B0604020202020204" pitchFamily="34" charset="0"/>
              </a:rPr>
              <a:t>Context for Growth in each </a:t>
            </a:r>
            <a:r>
              <a:rPr lang="en-US" sz="2800" kern="1200" dirty="0" err="1" smtClean="0">
                <a:latin typeface="Arial" panose="020B0604020202020204" pitchFamily="34" charset="0"/>
                <a:cs typeface="Arial" panose="020B0604020202020204" pitchFamily="34" charset="0"/>
              </a:rPr>
              <a:t>Timelapse</a:t>
            </a:r>
            <a:r>
              <a:rPr lang="en-US" sz="2800" kern="1200" dirty="0" smtClean="0">
                <a:latin typeface="Arial" panose="020B0604020202020204" pitchFamily="34" charset="0"/>
                <a:cs typeface="Arial" panose="020B0604020202020204" pitchFamily="34" charset="0"/>
              </a:rPr>
              <a:t> Artifact</a:t>
            </a:r>
          </a:p>
          <a:p>
            <a:pPr defTabSz="457200"/>
            <a:endParaRPr lang="en-US" sz="2800" b="1" i="1" u="sng"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kern="1200" dirty="0" smtClean="0">
                <a:solidFill>
                  <a:prstClr val="black"/>
                </a:solidFill>
                <a:latin typeface="Arial" panose="020B0604020202020204" pitchFamily="34" charset="0"/>
                <a:ea typeface="Calibri"/>
                <a:cs typeface="Arial" panose="020B0604020202020204" pitchFamily="34" charset="0"/>
              </a:rPr>
              <a:t>Describe </a:t>
            </a:r>
            <a:r>
              <a:rPr lang="en-US" sz="2800" b="1" i="1" kern="1200" dirty="0">
                <a:solidFill>
                  <a:prstClr val="black"/>
                </a:solidFill>
                <a:latin typeface="Arial" panose="020B0604020202020204" pitchFamily="34" charset="0"/>
                <a:ea typeface="Calibri"/>
                <a:cs typeface="Arial" panose="020B0604020202020204" pitchFamily="34" charset="0"/>
              </a:rPr>
              <a:t>the growth </a:t>
            </a:r>
            <a:endParaRPr lang="en-US" sz="2800" b="1" i="1"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kern="1200" dirty="0" smtClean="0">
                <a:solidFill>
                  <a:prstClr val="black"/>
                </a:solidFill>
                <a:latin typeface="Arial" panose="020B0604020202020204" pitchFamily="34" charset="0"/>
                <a:ea typeface="Calibri"/>
                <a:cs typeface="Arial" panose="020B0604020202020204" pitchFamily="34" charset="0"/>
              </a:rPr>
              <a:t>that </a:t>
            </a:r>
            <a:r>
              <a:rPr lang="en-US" sz="2800" b="1" i="1" kern="1200" dirty="0">
                <a:solidFill>
                  <a:prstClr val="black"/>
                </a:solidFill>
                <a:latin typeface="Arial" panose="020B0604020202020204" pitchFamily="34" charset="0"/>
                <a:ea typeface="Calibri"/>
                <a:cs typeface="Arial" panose="020B0604020202020204" pitchFamily="34" charset="0"/>
              </a:rPr>
              <a:t>occurred between </a:t>
            </a:r>
            <a:endParaRPr lang="en-US" sz="2800" b="1" i="1" kern="1200" dirty="0" smtClean="0">
              <a:solidFill>
                <a:prstClr val="black"/>
              </a:solidFill>
              <a:latin typeface="Arial" panose="020B0604020202020204" pitchFamily="34" charset="0"/>
              <a:ea typeface="Calibri"/>
              <a:cs typeface="Arial" panose="020B0604020202020204" pitchFamily="34" charset="0"/>
            </a:endParaRPr>
          </a:p>
          <a:p>
            <a:pPr defTabSz="457200"/>
            <a:r>
              <a:rPr lang="en-US" sz="2800" b="1" i="1" dirty="0">
                <a:solidFill>
                  <a:prstClr val="black"/>
                </a:solidFill>
                <a:latin typeface="Arial" panose="020B0604020202020204" pitchFamily="34" charset="0"/>
                <a:ea typeface="Calibri"/>
                <a:cs typeface="Arial" panose="020B0604020202020204" pitchFamily="34" charset="0"/>
              </a:rPr>
              <a:t>P</a:t>
            </a:r>
            <a:r>
              <a:rPr lang="en-US" sz="2800" b="1" i="1" kern="1200" dirty="0" smtClean="0">
                <a:solidFill>
                  <a:prstClr val="black"/>
                </a:solidFill>
                <a:latin typeface="Arial" panose="020B0604020202020204" pitchFamily="34" charset="0"/>
                <a:ea typeface="Calibri"/>
                <a:cs typeface="Arial" panose="020B0604020202020204" pitchFamily="34" charset="0"/>
              </a:rPr>
              <a:t>oints 1 and 2. </a:t>
            </a:r>
            <a:r>
              <a:rPr lang="en-US" sz="3200" b="1" i="1" kern="1200" dirty="0" smtClean="0">
                <a:solidFill>
                  <a:prstClr val="black"/>
                </a:solidFill>
                <a:ea typeface="Calibri"/>
                <a:cs typeface="Times New Roman"/>
              </a:rPr>
              <a:t> </a:t>
            </a:r>
            <a:endParaRPr lang="en-US" sz="3200" b="1" i="1" kern="1200" dirty="0">
              <a:solidFill>
                <a:prstClr val="black"/>
              </a:solidFill>
              <a:ea typeface="Calibri"/>
              <a:cs typeface="Times New Roman"/>
            </a:endParaRPr>
          </a:p>
          <a:p>
            <a:pPr defTabSz="457200"/>
            <a:endParaRPr lang="en-US" sz="2800" kern="1200" dirty="0">
              <a:latin typeface="Calibri" panose="020F0502020204030204" pitchFamily="34" charset="0"/>
            </a:endParaRPr>
          </a:p>
          <a:p>
            <a:pPr defTabSz="457200"/>
            <a:endParaRPr lang="en-US" sz="2800" kern="1200" dirty="0" smtClean="0">
              <a:latin typeface="Calibri" panose="020F0502020204030204" pitchFamily="34" charset="0"/>
            </a:endParaRPr>
          </a:p>
          <a:p>
            <a:pPr defTabSz="457200"/>
            <a:endParaRPr lang="en-US" sz="2800" b="1" i="1" kern="1200" dirty="0" smtClean="0">
              <a:latin typeface="Calibri"/>
            </a:endParaRPr>
          </a:p>
        </p:txBody>
      </p:sp>
      <p:sp>
        <p:nvSpPr>
          <p:cNvPr id="10" name="Content Placeholder 3"/>
          <p:cNvSpPr txBox="1">
            <a:spLocks/>
          </p:cNvSpPr>
          <p:nvPr/>
        </p:nvSpPr>
        <p:spPr>
          <a:xfrm>
            <a:off x="116597" y="1307297"/>
            <a:ext cx="5357254" cy="534387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pPr>
            <a:endParaRPr lang="en-US" sz="1200" dirty="0">
              <a:solidFill>
                <a:prstClr val="black"/>
              </a:solidFill>
              <a:latin typeface="Calibri"/>
            </a:endParaRPr>
          </a:p>
        </p:txBody>
      </p:sp>
      <p:sp>
        <p:nvSpPr>
          <p:cNvPr id="17" name="TextBox 16"/>
          <p:cNvSpPr txBox="1"/>
          <p:nvPr/>
        </p:nvSpPr>
        <p:spPr>
          <a:xfrm>
            <a:off x="381000" y="447040"/>
            <a:ext cx="85344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Upload Evidence</a:t>
            </a:r>
            <a:endParaRPr lang="en-US" sz="3600" b="1" kern="1200" dirty="0">
              <a:latin typeface="Arial" panose="020B0604020202020204" pitchFamily="34" charset="0"/>
              <a:cs typeface="Arial" panose="020B0604020202020204" pitchFamily="34" charset="0"/>
            </a:endParaRPr>
          </a:p>
        </p:txBody>
      </p:sp>
      <p:pic>
        <p:nvPicPr>
          <p:cNvPr id="2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84" t="61673" r="72222" b="27607"/>
          <a:stretch/>
        </p:blipFill>
        <p:spPr bwMode="auto">
          <a:xfrm>
            <a:off x="7848600" y="293382"/>
            <a:ext cx="838200" cy="925818"/>
          </a:xfrm>
          <a:prstGeom prst="rect">
            <a:avLst/>
          </a:prstGeom>
          <a:solidFill>
            <a:schemeClr val="tx1"/>
          </a:solidFill>
          <a:ln>
            <a:noFill/>
          </a:ln>
          <a:extLst/>
        </p:spPr>
      </p:pic>
      <p:pic>
        <p:nvPicPr>
          <p:cNvPr id="7" name="Picture 2" descr="C:\Users\Burt Jenkins\AppData\Local\Microsoft\Windows\Temporary Internet Files\Content.IE5\47NS0ANS\MC900441328[1].png"/>
          <p:cNvPicPr>
            <a:picLocks noChangeAspect="1" noChangeArrowheads="1"/>
          </p:cNvPicPr>
          <p:nvPr/>
        </p:nvPicPr>
        <p:blipFill>
          <a:blip r:embed="rId4" cstate="print"/>
          <a:srcRect/>
          <a:stretch>
            <a:fillRect/>
          </a:stretch>
        </p:blipFill>
        <p:spPr bwMode="auto">
          <a:xfrm>
            <a:off x="4953000" y="2590800"/>
            <a:ext cx="3657600" cy="3657600"/>
          </a:xfrm>
          <a:prstGeom prst="rect">
            <a:avLst/>
          </a:prstGeom>
          <a:noFill/>
        </p:spPr>
      </p:pic>
      <p:sp>
        <p:nvSpPr>
          <p:cNvPr id="8" name="TextBox 7"/>
          <p:cNvSpPr txBox="1"/>
          <p:nvPr/>
        </p:nvSpPr>
        <p:spPr>
          <a:xfrm>
            <a:off x="5562600" y="3505200"/>
            <a:ext cx="2438400" cy="400110"/>
          </a:xfrm>
          <a:prstGeom prst="rect">
            <a:avLst/>
          </a:prstGeom>
          <a:noFill/>
        </p:spPr>
        <p:txBody>
          <a:bodyPr wrap="square" rtlCol="0">
            <a:spAutoFit/>
          </a:bodyPr>
          <a:lstStyle/>
          <a:p>
            <a:pPr defTabSz="457200"/>
            <a:r>
              <a:rPr lang="en-US" sz="1000" b="1" dirty="0" smtClean="0">
                <a:solidFill>
                  <a:prstClr val="black"/>
                </a:solidFill>
                <a:latin typeface="Arial" pitchFamily="34" charset="0"/>
                <a:ea typeface="Calibri"/>
                <a:cs typeface="Arial" pitchFamily="34" charset="0"/>
              </a:rPr>
              <a:t>Describe the growth that occurred between  Points 1 and 2.  </a:t>
            </a:r>
            <a:endParaRPr lang="en-US" sz="1000" b="1" dirty="0">
              <a:solidFill>
                <a:prstClr val="black"/>
              </a:solidFill>
              <a:latin typeface="Arial" pitchFamily="34" charset="0"/>
              <a:ea typeface="Calibri"/>
              <a:cs typeface="Arial" pitchFamily="34" charset="0"/>
            </a:endParaRPr>
          </a:p>
        </p:txBody>
      </p:sp>
      <p:sp>
        <p:nvSpPr>
          <p:cNvPr id="9" name="TextBox 8"/>
          <p:cNvSpPr txBox="1"/>
          <p:nvPr/>
        </p:nvSpPr>
        <p:spPr>
          <a:xfrm>
            <a:off x="5564645" y="4038600"/>
            <a:ext cx="2512555" cy="461665"/>
          </a:xfrm>
          <a:prstGeom prst="rect">
            <a:avLst/>
          </a:prstGeom>
          <a:noFill/>
        </p:spPr>
        <p:txBody>
          <a:bodyPr wrap="square" rtlCol="0">
            <a:spAutoFit/>
          </a:bodyPr>
          <a:lstStyle/>
          <a:p>
            <a:pPr>
              <a:defRPr/>
            </a:pPr>
            <a:r>
              <a:rPr lang="en-US" sz="500" dirty="0" smtClean="0"/>
              <a:t>CPR </a:t>
            </a:r>
            <a:r>
              <a:rPr lang="en-US" sz="500" dirty="0"/>
              <a:t>performed with the technique in video #1 was inadequate and would not have given the victim an opportunity to survive.  The technique in video #2 would provide blood flow and oxygen to give the victim a chance of survival </a:t>
            </a:r>
            <a:endParaRPr lang="en-US" sz="500" dirty="0" smtClean="0"/>
          </a:p>
          <a:p>
            <a:endParaRPr lang="en-US" sz="900" dirty="0"/>
          </a:p>
        </p:txBody>
      </p:sp>
    </p:spTree>
    <p:extLst>
      <p:ext uri="{BB962C8B-B14F-4D97-AF65-F5344CB8AC3E}">
        <p14:creationId xmlns:p14="http://schemas.microsoft.com/office/powerpoint/2010/main" val="2925277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Shape 497"/>
          <p:cNvSpPr txBox="1">
            <a:spLocks noGrp="1"/>
          </p:cNvSpPr>
          <p:nvPr>
            <p:ph type="title"/>
          </p:nvPr>
        </p:nvSpPr>
        <p:spPr>
          <a:xfrm>
            <a:off x="304800" y="304800"/>
            <a:ext cx="8534399" cy="1066799"/>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600" b="1" i="0" u="none" strike="noStrike" cap="none" baseline="0" dirty="0">
                <a:solidFill>
                  <a:schemeClr val="tx1"/>
                </a:solidFill>
                <a:latin typeface="Arial"/>
                <a:ea typeface="Arial"/>
                <a:cs typeface="Arial"/>
                <a:sym typeface="Arial"/>
              </a:rPr>
              <a:t>Questions about </a:t>
            </a:r>
            <a:r>
              <a:rPr lang="en-US" sz="3600" b="1" i="0" u="none" strike="noStrike" cap="none" baseline="0" dirty="0" smtClean="0">
                <a:solidFill>
                  <a:schemeClr val="tx1"/>
                </a:solidFill>
                <a:latin typeface="Arial"/>
                <a:ea typeface="Arial"/>
                <a:cs typeface="Arial"/>
                <a:sym typeface="Arial"/>
              </a:rPr>
              <a:t>Educator Effectiveness, NCEES </a:t>
            </a:r>
            <a:r>
              <a:rPr lang="en-US" sz="3600" b="1" dirty="0" smtClean="0">
                <a:latin typeface="Arial"/>
                <a:ea typeface="Arial"/>
                <a:cs typeface="Arial"/>
                <a:sym typeface="Arial"/>
              </a:rPr>
              <a:t>or</a:t>
            </a:r>
            <a:r>
              <a:rPr lang="en-US" sz="3600" b="1" i="0" u="none" strike="noStrike" cap="none" baseline="0" dirty="0" smtClean="0">
                <a:solidFill>
                  <a:schemeClr val="tx1"/>
                </a:solidFill>
                <a:latin typeface="Arial"/>
                <a:ea typeface="Arial"/>
                <a:cs typeface="Arial"/>
                <a:sym typeface="Arial"/>
              </a:rPr>
              <a:t> ASW</a:t>
            </a:r>
            <a:endParaRPr lang="en-US" sz="3600" b="1" i="0" u="none" strike="noStrike" cap="none" baseline="0" dirty="0">
              <a:solidFill>
                <a:schemeClr val="tx1"/>
              </a:solidFill>
              <a:latin typeface="Arial"/>
              <a:ea typeface="Arial"/>
              <a:cs typeface="Arial"/>
              <a:sym typeface="Arial"/>
            </a:endParaRPr>
          </a:p>
        </p:txBody>
      </p:sp>
      <p:sp>
        <p:nvSpPr>
          <p:cNvPr id="498" name="Shape 498"/>
          <p:cNvSpPr txBox="1">
            <a:spLocks noGrp="1"/>
          </p:cNvSpPr>
          <p:nvPr>
            <p:ph type="body" idx="1"/>
          </p:nvPr>
        </p:nvSpPr>
        <p:spPr>
          <a:xfrm>
            <a:off x="459367" y="1447800"/>
            <a:ext cx="8608433" cy="5181600"/>
          </a:xfrm>
          <a:prstGeom prst="rect">
            <a:avLst/>
          </a:prstGeom>
          <a:noFill/>
          <a:ln>
            <a:noFill/>
          </a:ln>
        </p:spPr>
        <p:txBody>
          <a:bodyPr lIns="91425" tIns="45700" rIns="91425" bIns="45700" anchor="t" anchorCtr="0">
            <a:noAutofit/>
          </a:bodyPr>
          <a:lstStyle/>
          <a:p>
            <a:pPr marL="0" marR="0" lvl="0" indent="0" algn="l" rtl="0">
              <a:spcBef>
                <a:spcPts val="600"/>
              </a:spcBef>
              <a:buClr>
                <a:srgbClr val="63554C"/>
              </a:buClr>
              <a:buSzPct val="25000"/>
              <a:buFont typeface="Arial"/>
              <a:buNone/>
            </a:pPr>
            <a:r>
              <a:rPr lang="en-US" sz="2800" b="1" i="0" u="none" strike="noStrike" cap="none" baseline="0" dirty="0" smtClean="0">
                <a:solidFill>
                  <a:schemeClr val="tx1"/>
                </a:solidFill>
                <a:latin typeface="Arial"/>
                <a:ea typeface="Arial"/>
                <a:cs typeface="Arial"/>
                <a:sym typeface="Arial"/>
              </a:rPr>
              <a:t>Visit</a:t>
            </a:r>
            <a:endParaRPr lang="en-US" sz="2800" b="1" i="1" u="none" strike="noStrike" cap="none" baseline="0" dirty="0">
              <a:solidFill>
                <a:schemeClr val="tx1"/>
              </a:solidFill>
              <a:latin typeface="Arial"/>
              <a:ea typeface="Arial"/>
              <a:cs typeface="Arial"/>
              <a:sym typeface="Arial"/>
            </a:endParaRPr>
          </a:p>
          <a:p>
            <a:pPr marL="0" marR="0" lvl="0" indent="0" algn="l" rtl="0">
              <a:spcBef>
                <a:spcPts val="600"/>
              </a:spcBef>
              <a:buClr>
                <a:srgbClr val="63554C"/>
              </a:buClr>
              <a:buSzPct val="25000"/>
              <a:buFont typeface="Arial"/>
              <a:buNone/>
            </a:pPr>
            <a:r>
              <a:rPr lang="en-US" sz="2400" b="1" i="0" u="sng" strike="noStrike" cap="none" baseline="0" dirty="0" smtClean="0">
                <a:solidFill>
                  <a:schemeClr val="hlink"/>
                </a:solidFill>
                <a:latin typeface="Arial"/>
                <a:ea typeface="Arial"/>
                <a:cs typeface="Arial"/>
                <a:sym typeface="Arial"/>
                <a:hlinkClick r:id="rId4"/>
              </a:rPr>
              <a:t>www.ncpublicschools.org/effectiveness-model</a:t>
            </a:r>
            <a:r>
              <a:rPr lang="en-US" sz="2400" b="1" i="0" u="none" strike="noStrike" cap="none" baseline="0" dirty="0" smtClean="0">
                <a:solidFill>
                  <a:srgbClr val="63554C"/>
                </a:solidFill>
                <a:latin typeface="Arial"/>
                <a:ea typeface="Arial"/>
                <a:cs typeface="Arial"/>
                <a:sym typeface="Arial"/>
              </a:rPr>
              <a:t>  </a:t>
            </a:r>
            <a:endParaRPr lang="en-US" sz="2400" b="1" dirty="0"/>
          </a:p>
          <a:p>
            <a:pPr marL="0" marR="0" lvl="0" indent="0" algn="l" rtl="0">
              <a:spcBef>
                <a:spcPts val="600"/>
              </a:spcBef>
              <a:buClr>
                <a:srgbClr val="63554C"/>
              </a:buClr>
              <a:buSzPct val="25000"/>
              <a:buFont typeface="Arial"/>
              <a:buNone/>
            </a:pPr>
            <a:r>
              <a:rPr lang="en-US" sz="2800" b="1" i="1" u="none" strike="noStrike" cap="none" baseline="0" dirty="0" smtClean="0">
                <a:solidFill>
                  <a:schemeClr val="tx1"/>
                </a:solidFill>
                <a:latin typeface="Arial"/>
                <a:ea typeface="Arial"/>
                <a:cs typeface="Arial"/>
                <a:sym typeface="Arial"/>
              </a:rPr>
              <a:t>or</a:t>
            </a:r>
            <a:r>
              <a:rPr lang="en-US" sz="2800" b="1" i="0" u="none" strike="noStrike" cap="none" dirty="0" smtClean="0">
                <a:solidFill>
                  <a:srgbClr val="63554C"/>
                </a:solidFill>
                <a:latin typeface="Arial"/>
                <a:ea typeface="Arial"/>
                <a:cs typeface="Arial"/>
                <a:sym typeface="Arial"/>
              </a:rPr>
              <a:t> </a:t>
            </a:r>
          </a:p>
          <a:p>
            <a:pPr marL="0" lvl="0" indent="0">
              <a:spcBef>
                <a:spcPts val="600"/>
              </a:spcBef>
              <a:buSzPct val="25000"/>
              <a:buNone/>
            </a:pPr>
            <a:r>
              <a:rPr lang="en-US" sz="2400" b="1" dirty="0">
                <a:latin typeface="Arial" panose="020B0604020202020204" pitchFamily="34" charset="0"/>
                <a:cs typeface="Arial" panose="020B0604020202020204" pitchFamily="34" charset="0"/>
                <a:hlinkClick r:id="rId5"/>
              </a:rPr>
              <a:t>http://</a:t>
            </a:r>
            <a:r>
              <a:rPr lang="en-US" sz="2400" b="1" dirty="0" smtClean="0">
                <a:latin typeface="Arial" panose="020B0604020202020204" pitchFamily="34" charset="0"/>
                <a:cs typeface="Arial" panose="020B0604020202020204" pitchFamily="34" charset="0"/>
                <a:hlinkClick r:id="rId5"/>
              </a:rPr>
              <a:t>ncees.ncdpi.wikispaces.net/</a:t>
            </a:r>
            <a:br>
              <a:rPr lang="en-US" sz="2400" b="1" dirty="0" smtClean="0">
                <a:latin typeface="Arial" panose="020B0604020202020204" pitchFamily="34" charset="0"/>
                <a:cs typeface="Arial" panose="020B0604020202020204" pitchFamily="34" charset="0"/>
                <a:hlinkClick r:id="rId5"/>
              </a:rPr>
            </a:br>
            <a:r>
              <a:rPr lang="en-US" sz="2400" b="1" dirty="0" err="1" smtClean="0">
                <a:latin typeface="Arial" panose="020B0604020202020204" pitchFamily="34" charset="0"/>
                <a:cs typeface="Arial" panose="020B0604020202020204" pitchFamily="34" charset="0"/>
                <a:hlinkClick r:id="rId5"/>
              </a:rPr>
              <a:t>NCEES+Wiki</a:t>
            </a:r>
            <a:r>
              <a:rPr lang="en-US" sz="2400" b="1" dirty="0" smtClean="0">
                <a:latin typeface="Arial" panose="020B0604020202020204" pitchFamily="34" charset="0"/>
                <a:cs typeface="Arial" panose="020B0604020202020204" pitchFamily="34" charset="0"/>
              </a:rPr>
              <a:t> </a:t>
            </a:r>
          </a:p>
          <a:p>
            <a:pPr marL="0" indent="0">
              <a:spcBef>
                <a:spcPts val="600"/>
              </a:spcBef>
              <a:buSzPct val="25000"/>
              <a:buNone/>
            </a:pPr>
            <a:r>
              <a:rPr lang="en-US" sz="2800" b="1" i="1" dirty="0">
                <a:latin typeface="Arial"/>
                <a:ea typeface="Arial"/>
                <a:cs typeface="Arial"/>
                <a:sym typeface="Arial"/>
              </a:rPr>
              <a:t>or</a:t>
            </a:r>
            <a:r>
              <a:rPr lang="en-US" sz="2800" b="1" dirty="0">
                <a:solidFill>
                  <a:srgbClr val="63554C"/>
                </a:solidFill>
                <a:latin typeface="Arial"/>
                <a:ea typeface="Arial"/>
                <a:cs typeface="Arial"/>
                <a:sym typeface="Arial"/>
              </a:rPr>
              <a:t> </a:t>
            </a:r>
            <a:endParaRPr lang="en-US" sz="2800" b="1" dirty="0" smtClean="0">
              <a:solidFill>
                <a:srgbClr val="63554C"/>
              </a:solidFill>
              <a:latin typeface="Arial"/>
              <a:ea typeface="Arial"/>
              <a:cs typeface="Arial"/>
              <a:sym typeface="Arial"/>
            </a:endParaRPr>
          </a:p>
          <a:p>
            <a:pPr marL="0" indent="0">
              <a:spcBef>
                <a:spcPts val="600"/>
              </a:spcBef>
              <a:buSzPct val="25000"/>
              <a:buNone/>
            </a:pPr>
            <a:r>
              <a:rPr lang="en-US" sz="2800" b="1" dirty="0">
                <a:latin typeface="Arial"/>
                <a:ea typeface="Arial"/>
                <a:cs typeface="Arial"/>
                <a:sym typeface="Arial"/>
              </a:rPr>
              <a:t>ASW </a:t>
            </a:r>
            <a:r>
              <a:rPr lang="en-US" sz="2800" b="1" dirty="0" smtClean="0">
                <a:latin typeface="Arial"/>
                <a:ea typeface="Arial"/>
                <a:cs typeface="Arial"/>
                <a:sym typeface="Arial"/>
              </a:rPr>
              <a:t>Wiki at </a:t>
            </a:r>
            <a:r>
              <a:rPr lang="en-US" sz="2800" b="1" dirty="0">
                <a:solidFill>
                  <a:srgbClr val="63554C"/>
                </a:solidFill>
                <a:latin typeface="Arial"/>
                <a:ea typeface="Arial"/>
                <a:cs typeface="Arial"/>
                <a:sym typeface="Arial"/>
                <a:hlinkClick r:id="rId6"/>
              </a:rPr>
              <a:t>http://ncasw.ncdpi.wikispaces.net</a:t>
            </a:r>
            <a:r>
              <a:rPr lang="en-US" sz="2800" b="1" dirty="0" smtClean="0">
                <a:solidFill>
                  <a:srgbClr val="63554C"/>
                </a:solidFill>
                <a:latin typeface="Arial"/>
                <a:ea typeface="Arial"/>
                <a:cs typeface="Arial"/>
                <a:sym typeface="Arial"/>
                <a:hlinkClick r:id="rId6"/>
              </a:rPr>
              <a:t>/</a:t>
            </a:r>
            <a:r>
              <a:rPr lang="en-US" sz="2800" b="1" dirty="0" smtClean="0">
                <a:solidFill>
                  <a:srgbClr val="63554C"/>
                </a:solidFill>
                <a:latin typeface="Arial"/>
                <a:ea typeface="Arial"/>
                <a:cs typeface="Arial"/>
                <a:sym typeface="Arial"/>
              </a:rPr>
              <a:t> </a:t>
            </a:r>
            <a:endParaRPr lang="en-US" sz="2800" b="1" dirty="0">
              <a:solidFill>
                <a:srgbClr val="63554C"/>
              </a:solidFill>
              <a:latin typeface="Arial"/>
              <a:ea typeface="Arial"/>
              <a:cs typeface="Arial"/>
              <a:sym typeface="Arial"/>
            </a:endParaRPr>
          </a:p>
          <a:p>
            <a:pPr marL="0" lvl="0" indent="0">
              <a:spcBef>
                <a:spcPts val="600"/>
              </a:spcBef>
              <a:buSzPct val="25000"/>
              <a:buNone/>
            </a:pPr>
            <a:endParaRPr lang="en-US" sz="2800" b="1" i="0" u="none" strike="noStrike" cap="none" baseline="0" dirty="0" smtClean="0">
              <a:latin typeface="Arial"/>
              <a:ea typeface="Arial"/>
              <a:cs typeface="Arial"/>
              <a:sym typeface="Arial"/>
            </a:endParaRPr>
          </a:p>
          <a:p>
            <a:pPr marL="0" lvl="0" indent="0">
              <a:spcBef>
                <a:spcPts val="600"/>
              </a:spcBef>
              <a:buSzPct val="25000"/>
              <a:buNone/>
            </a:pPr>
            <a:r>
              <a:rPr lang="en-US" sz="2400" b="1" dirty="0" smtClean="0">
                <a:latin typeface="Arial"/>
                <a:ea typeface="Arial"/>
                <a:cs typeface="Arial"/>
                <a:sym typeface="Arial"/>
              </a:rPr>
              <a:t>You can also e</a:t>
            </a:r>
            <a:r>
              <a:rPr lang="en-US" sz="2400" b="1" i="0" u="none" strike="noStrike" cap="none" baseline="0" dirty="0" smtClean="0">
                <a:latin typeface="Arial"/>
                <a:ea typeface="Arial"/>
                <a:cs typeface="Arial"/>
                <a:sym typeface="Arial"/>
              </a:rPr>
              <a:t>mail questions to</a:t>
            </a:r>
          </a:p>
          <a:p>
            <a:pPr marL="0" lvl="0" indent="0">
              <a:spcBef>
                <a:spcPts val="600"/>
              </a:spcBef>
              <a:buSzPct val="25000"/>
              <a:buNone/>
            </a:pPr>
            <a:r>
              <a:rPr lang="en-US" sz="2400" b="1" dirty="0" smtClean="0">
                <a:solidFill>
                  <a:srgbClr val="63554C"/>
                </a:solidFill>
                <a:latin typeface="Arial"/>
                <a:ea typeface="Arial"/>
                <a:cs typeface="Arial"/>
                <a:sym typeface="Arial"/>
              </a:rPr>
              <a:t>Liz </a:t>
            </a:r>
            <a:r>
              <a:rPr lang="en-US" sz="2400" b="1" dirty="0" err="1" smtClean="0">
                <a:solidFill>
                  <a:srgbClr val="63554C"/>
                </a:solidFill>
                <a:latin typeface="Arial"/>
                <a:ea typeface="Arial"/>
                <a:cs typeface="Arial"/>
                <a:sym typeface="Arial"/>
              </a:rPr>
              <a:t>Droessler</a:t>
            </a:r>
            <a:r>
              <a:rPr lang="en-US" sz="2400" b="1" dirty="0" smtClean="0">
                <a:solidFill>
                  <a:srgbClr val="63554C"/>
                </a:solidFill>
                <a:latin typeface="Arial"/>
                <a:ea typeface="Arial"/>
                <a:cs typeface="Arial"/>
                <a:sym typeface="Arial"/>
              </a:rPr>
              <a:t>:  egrimes-droessler@wcpss.net </a:t>
            </a:r>
            <a:endParaRPr lang="en-US" sz="2400" b="1" i="0" u="none" strike="noStrike" cap="none" baseline="0" dirty="0">
              <a:solidFill>
                <a:srgbClr val="63554C"/>
              </a:solidFill>
              <a:latin typeface="Arial"/>
              <a:ea typeface="Arial"/>
              <a:cs typeface="Arial"/>
              <a:sym typeface="Arial"/>
            </a:endParaRP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3368999"/>
            <a:ext cx="4343400" cy="776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67600" y="5205797"/>
            <a:ext cx="1558834" cy="872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07981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Pieces of Gold</a:t>
            </a:r>
            <a:endParaRPr lang="en-US" dirty="0"/>
          </a:p>
        </p:txBody>
      </p:sp>
      <p:sp>
        <p:nvSpPr>
          <p:cNvPr id="3" name="Content Placeholder 2"/>
          <p:cNvSpPr>
            <a:spLocks noGrp="1"/>
          </p:cNvSpPr>
          <p:nvPr>
            <p:ph idx="1"/>
          </p:nvPr>
        </p:nvSpPr>
        <p:spPr>
          <a:xfrm>
            <a:off x="76200" y="2027237"/>
            <a:ext cx="9067800" cy="4525963"/>
          </a:xfrm>
        </p:spPr>
        <p:txBody>
          <a:bodyPr/>
          <a:lstStyle/>
          <a:p>
            <a:r>
              <a:rPr lang="en-US" b="1" dirty="0" smtClean="0"/>
              <a:t>Audition Registration </a:t>
            </a:r>
            <a:r>
              <a:rPr lang="en-US" dirty="0" smtClean="0"/>
              <a:t>@</a:t>
            </a:r>
            <a:r>
              <a:rPr lang="en-US" sz="2000" b="1" dirty="0" smtClean="0">
                <a:hlinkClick r:id="rId3"/>
              </a:rPr>
              <a:t>http</a:t>
            </a:r>
            <a:r>
              <a:rPr lang="en-US" sz="2000" b="1" dirty="0">
                <a:hlinkClick r:id="rId3"/>
              </a:rPr>
              <a:t>://</a:t>
            </a:r>
            <a:r>
              <a:rPr lang="en-US" sz="2000" b="1" dirty="0" smtClean="0">
                <a:hlinkClick r:id="rId3"/>
              </a:rPr>
              <a:t>tinyurl.com/Pieces-Gold-2015</a:t>
            </a:r>
            <a:endParaRPr lang="en-US" sz="1200" b="1" dirty="0"/>
          </a:p>
          <a:p>
            <a:r>
              <a:rPr lang="en-US" b="1" dirty="0" smtClean="0"/>
              <a:t>Info was emailed </a:t>
            </a:r>
            <a:r>
              <a:rPr lang="en-US" dirty="0" smtClean="0"/>
              <a:t>but also posted on Arts Ed Wiki     </a:t>
            </a:r>
            <a:r>
              <a:rPr lang="en-US" dirty="0" smtClean="0">
                <a:solidFill>
                  <a:schemeClr val="accent1">
                    <a:lumMod val="75000"/>
                  </a:schemeClr>
                </a:solidFill>
              </a:rPr>
              <a:t>arts-education-wake.wikispaces.com</a:t>
            </a:r>
          </a:p>
          <a:p>
            <a:r>
              <a:rPr lang="en-US" b="1" dirty="0" smtClean="0"/>
              <a:t>Welcome Mid/High participation (video ok)</a:t>
            </a:r>
          </a:p>
          <a:p>
            <a:r>
              <a:rPr lang="en-US" b="1" dirty="0" smtClean="0"/>
              <a:t>Auditions @ Broughton High 12/2 &amp; 12/4</a:t>
            </a:r>
          </a:p>
          <a:p>
            <a:r>
              <a:rPr lang="en-US" b="1" dirty="0" smtClean="0"/>
              <a:t>Dress Rehearsal &amp; Performance 3/3-4/15</a:t>
            </a:r>
          </a:p>
          <a:p>
            <a:r>
              <a:rPr lang="en-US" b="1" dirty="0" smtClean="0"/>
              <a:t>Gifts of Gold Info will be available in October</a:t>
            </a:r>
          </a:p>
          <a:p>
            <a:pPr marL="0" indent="0">
              <a:buNone/>
            </a:pPr>
            <a:endParaRPr lang="en-US" dirty="0"/>
          </a:p>
        </p:txBody>
      </p:sp>
      <p:pic>
        <p:nvPicPr>
          <p:cNvPr id="7170" name="Picture 2" descr="C:\Users\egrimes-droessler\AppData\Local\Microsoft\Windows\Temporary Internet Files\Content.IE5\URAF4VY1\MC900441382[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2177"/>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916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hlinkClick r:id="rId3"/>
              </a:rPr>
              <a:t>Governor's School Auditions</a:t>
            </a:r>
            <a:r>
              <a:rPr lang="en-US" dirty="0" smtClean="0"/>
              <a:t> </a:t>
            </a:r>
            <a:endParaRPr lang="en-US" dirty="0"/>
          </a:p>
        </p:txBody>
      </p:sp>
      <p:sp>
        <p:nvSpPr>
          <p:cNvPr id="3" name="Content Placeholder 2"/>
          <p:cNvSpPr>
            <a:spLocks noGrp="1"/>
          </p:cNvSpPr>
          <p:nvPr>
            <p:ph idx="1"/>
          </p:nvPr>
        </p:nvSpPr>
        <p:spPr/>
        <p:txBody>
          <a:bodyPr/>
          <a:lstStyle/>
          <a:p>
            <a:r>
              <a:rPr lang="en-US" dirty="0" smtClean="0"/>
              <a:t>Auditions 10/23/14 @ </a:t>
            </a:r>
            <a:r>
              <a:rPr lang="en-US" dirty="0" err="1" smtClean="0"/>
              <a:t>Ligon</a:t>
            </a:r>
            <a:r>
              <a:rPr lang="en-US" dirty="0" smtClean="0"/>
              <a:t> Middle </a:t>
            </a:r>
          </a:p>
          <a:p>
            <a:pPr lvl="1">
              <a:lnSpc>
                <a:spcPct val="140000"/>
              </a:lnSpc>
            </a:pPr>
            <a:r>
              <a:rPr lang="en-US" dirty="0" smtClean="0"/>
              <a:t>Auditorium Entrance</a:t>
            </a:r>
          </a:p>
          <a:p>
            <a:pPr>
              <a:lnSpc>
                <a:spcPct val="140000"/>
              </a:lnSpc>
            </a:pPr>
            <a:r>
              <a:rPr lang="en-US" dirty="0" smtClean="0"/>
              <a:t>Always prepared</a:t>
            </a:r>
          </a:p>
          <a:p>
            <a:pPr>
              <a:lnSpc>
                <a:spcPct val="140000"/>
              </a:lnSpc>
            </a:pPr>
            <a:r>
              <a:rPr lang="en-US" dirty="0" smtClean="0"/>
              <a:t>40 local slots (Dance, Theatre, Visual Art, Soprano Voice, Flute/Clarinet/Saxophone)</a:t>
            </a:r>
          </a:p>
          <a:p>
            <a:pPr>
              <a:lnSpc>
                <a:spcPct val="140000"/>
              </a:lnSpc>
            </a:pPr>
            <a:r>
              <a:rPr lang="en-US" dirty="0" smtClean="0"/>
              <a:t>Commitment</a:t>
            </a:r>
            <a:endParaRPr lang="en-US" dirty="0"/>
          </a:p>
        </p:txBody>
      </p:sp>
    </p:spTree>
    <p:extLst>
      <p:ext uri="{BB962C8B-B14F-4D97-AF65-F5344CB8AC3E}">
        <p14:creationId xmlns:p14="http://schemas.microsoft.com/office/powerpoint/2010/main" val="2382792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by Demonstrated Mastery</a:t>
            </a:r>
            <a:endParaRPr lang="en-US" dirty="0"/>
          </a:p>
        </p:txBody>
      </p:sp>
      <p:sp>
        <p:nvSpPr>
          <p:cNvPr id="3" name="Content Placeholder 2"/>
          <p:cNvSpPr>
            <a:spLocks noGrp="1"/>
          </p:cNvSpPr>
          <p:nvPr>
            <p:ph idx="1"/>
          </p:nvPr>
        </p:nvSpPr>
        <p:spPr>
          <a:xfrm>
            <a:off x="457200" y="1600200"/>
            <a:ext cx="8534400" cy="4525963"/>
          </a:xfrm>
        </p:spPr>
        <p:txBody>
          <a:bodyPr/>
          <a:lstStyle/>
          <a:p>
            <a:r>
              <a:rPr lang="en-US" dirty="0" smtClean="0"/>
              <a:t>Current Requests in Band, Dance, &amp; Visual Art</a:t>
            </a:r>
          </a:p>
          <a:p>
            <a:endParaRPr lang="en-US" dirty="0"/>
          </a:p>
          <a:p>
            <a:r>
              <a:rPr lang="en-US" dirty="0" smtClean="0"/>
              <a:t>Requested examples of Final Exams</a:t>
            </a:r>
          </a:p>
          <a:p>
            <a:pPr marL="0" indent="0">
              <a:buNone/>
            </a:pPr>
            <a:endParaRPr lang="en-US" dirty="0" smtClean="0"/>
          </a:p>
          <a:p>
            <a:r>
              <a:rPr lang="en-US" dirty="0" smtClean="0"/>
              <a:t>94% on written exam</a:t>
            </a:r>
          </a:p>
          <a:p>
            <a:endParaRPr lang="en-US" dirty="0"/>
          </a:p>
          <a:p>
            <a:r>
              <a:rPr lang="en-US" dirty="0" smtClean="0"/>
              <a:t>Audition or portfolio review</a:t>
            </a:r>
          </a:p>
          <a:p>
            <a:endParaRPr lang="en-US" dirty="0"/>
          </a:p>
          <a:p>
            <a:endParaRPr lang="en-US" dirty="0"/>
          </a:p>
        </p:txBody>
      </p:sp>
    </p:spTree>
    <p:extLst>
      <p:ext uri="{BB962C8B-B14F-4D97-AF65-F5344CB8AC3E}">
        <p14:creationId xmlns:p14="http://schemas.microsoft.com/office/powerpoint/2010/main" val="112972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 Review</a:t>
            </a:r>
            <a:endParaRPr lang="en-US" dirty="0"/>
          </a:p>
        </p:txBody>
      </p:sp>
      <p:sp>
        <p:nvSpPr>
          <p:cNvPr id="3" name="Content Placeholder 2"/>
          <p:cNvSpPr>
            <a:spLocks noGrp="1"/>
          </p:cNvSpPr>
          <p:nvPr>
            <p:ph idx="1"/>
          </p:nvPr>
        </p:nvSpPr>
        <p:spPr/>
        <p:txBody>
          <a:bodyPr/>
          <a:lstStyle/>
          <a:p>
            <a:r>
              <a:rPr lang="en-US" dirty="0" smtClean="0"/>
              <a:t>Rigorous</a:t>
            </a:r>
          </a:p>
          <a:p>
            <a:endParaRPr lang="en-US" dirty="0" smtClean="0"/>
          </a:p>
          <a:p>
            <a:r>
              <a:rPr lang="en-US" dirty="0" smtClean="0"/>
              <a:t>Comprehensive representation of the Essential Standards</a:t>
            </a:r>
          </a:p>
          <a:p>
            <a:endParaRPr lang="en-US" dirty="0" smtClean="0"/>
          </a:p>
          <a:p>
            <a:r>
              <a:rPr lang="en-US" dirty="0" err="1" smtClean="0"/>
              <a:t>Districtwide</a:t>
            </a:r>
            <a:r>
              <a:rPr lang="en-US" dirty="0" smtClean="0"/>
              <a:t> consistency with accountability</a:t>
            </a:r>
          </a:p>
        </p:txBody>
      </p:sp>
    </p:spTree>
    <p:extLst>
      <p:ext uri="{BB962C8B-B14F-4D97-AF65-F5344CB8AC3E}">
        <p14:creationId xmlns:p14="http://schemas.microsoft.com/office/powerpoint/2010/main" val="75155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 is …</a:t>
            </a:r>
            <a:endParaRPr lang="en-US" dirty="0"/>
          </a:p>
        </p:txBody>
      </p:sp>
      <p:sp>
        <p:nvSpPr>
          <p:cNvPr id="3" name="Content Placeholder 2"/>
          <p:cNvSpPr>
            <a:spLocks noGrp="1"/>
          </p:cNvSpPr>
          <p:nvPr>
            <p:ph idx="1"/>
          </p:nvPr>
        </p:nvSpPr>
        <p:spPr>
          <a:xfrm>
            <a:off x="457200" y="1219200"/>
            <a:ext cx="8229600" cy="4648200"/>
          </a:xfrm>
        </p:spPr>
        <p:txBody>
          <a:bodyPr>
            <a:normAutofit/>
          </a:bodyPr>
          <a:lstStyle/>
          <a:p>
            <a:pPr>
              <a:lnSpc>
                <a:spcPct val="150000"/>
              </a:lnSpc>
            </a:pPr>
            <a:r>
              <a:rPr lang="en-US" dirty="0" smtClean="0"/>
              <a:t>Creativity</a:t>
            </a:r>
          </a:p>
          <a:p>
            <a:pPr>
              <a:lnSpc>
                <a:spcPct val="150000"/>
              </a:lnSpc>
            </a:pPr>
            <a:r>
              <a:rPr lang="en-US" dirty="0" smtClean="0"/>
              <a:t>Problem-Solving</a:t>
            </a:r>
          </a:p>
          <a:p>
            <a:pPr>
              <a:lnSpc>
                <a:spcPct val="150000"/>
              </a:lnSpc>
            </a:pPr>
            <a:r>
              <a:rPr lang="en-US" dirty="0" smtClean="0"/>
              <a:t>History</a:t>
            </a:r>
          </a:p>
          <a:p>
            <a:pPr>
              <a:lnSpc>
                <a:spcPct val="150000"/>
              </a:lnSpc>
            </a:pPr>
            <a:r>
              <a:rPr lang="en-US" dirty="0" smtClean="0"/>
              <a:t>Culture</a:t>
            </a:r>
          </a:p>
          <a:p>
            <a:pPr>
              <a:lnSpc>
                <a:spcPct val="150000"/>
              </a:lnSpc>
            </a:pPr>
            <a:r>
              <a:rPr lang="en-US" dirty="0" smtClean="0"/>
              <a:t>Arts is what makes us HUMAN!</a:t>
            </a:r>
          </a:p>
          <a:p>
            <a:pPr>
              <a:lnSpc>
                <a:spcPct val="150000"/>
              </a:lnSpc>
            </a:pPr>
            <a:endParaRPr lang="en-US" dirty="0"/>
          </a:p>
        </p:txBody>
      </p:sp>
    </p:spTree>
    <p:extLst>
      <p:ext uri="{BB962C8B-B14F-4D97-AF65-F5344CB8AC3E}">
        <p14:creationId xmlns:p14="http://schemas.microsoft.com/office/powerpoint/2010/main" val="747375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 Chair Mtg. Needs</a:t>
            </a:r>
            <a:endParaRPr lang="en-US" dirty="0"/>
          </a:p>
        </p:txBody>
      </p:sp>
      <p:pic>
        <p:nvPicPr>
          <p:cNvPr id="4" name="Picture 5" descr="C:\Users\egrimes-droessler\AppData\Local\Microsoft\Windows\Temporary Internet Files\Content.IE5\PGT384CS\MC900441312[1].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09800" y="1066800"/>
            <a:ext cx="449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533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4" name="Content Placeholder 3"/>
          <p:cNvSpPr txBox="1">
            <a:spLocks noGrp="1"/>
          </p:cNvSpPr>
          <p:nvPr>
            <p:ph idx="1"/>
          </p:nvPr>
        </p:nvSpPr>
        <p:spPr>
          <a:xfrm>
            <a:off x="457200" y="1600200"/>
            <a:ext cx="7467600" cy="5312222"/>
          </a:xfrm>
          <a:prstGeom prst="rect">
            <a:avLst/>
          </a:prstGeom>
          <a:noFill/>
        </p:spPr>
        <p:txBody>
          <a:bodyPr wrap="square" rtlCol="0">
            <a:spAutoFit/>
          </a:bodyPr>
          <a:lstStyle/>
          <a:p>
            <a:r>
              <a:rPr lang="en-US" dirty="0" smtClean="0"/>
              <a:t>Students stay in school</a:t>
            </a:r>
          </a:p>
          <a:p>
            <a:r>
              <a:rPr lang="en-US" dirty="0" smtClean="0"/>
              <a:t>Motivated</a:t>
            </a:r>
          </a:p>
          <a:p>
            <a:r>
              <a:rPr lang="en-US" dirty="0" smtClean="0"/>
              <a:t>Improved academic achievement</a:t>
            </a:r>
          </a:p>
          <a:p>
            <a:r>
              <a:rPr lang="en-US" dirty="0" smtClean="0"/>
              <a:t>Cultural Proficiency</a:t>
            </a:r>
          </a:p>
          <a:p>
            <a:r>
              <a:rPr lang="en-US" dirty="0" smtClean="0"/>
              <a:t>Flexibility</a:t>
            </a:r>
          </a:p>
          <a:p>
            <a:r>
              <a:rPr lang="en-US" dirty="0" smtClean="0"/>
              <a:t>Collaboration</a:t>
            </a:r>
          </a:p>
          <a:p>
            <a:r>
              <a:rPr lang="en-US" dirty="0" smtClean="0"/>
              <a:t>Leadership</a:t>
            </a:r>
          </a:p>
          <a:p>
            <a:r>
              <a:rPr lang="en-US" dirty="0" smtClean="0"/>
              <a:t>Persistence</a:t>
            </a:r>
          </a:p>
          <a:p>
            <a:endParaRPr lang="en-US" dirty="0"/>
          </a:p>
        </p:txBody>
      </p:sp>
    </p:spTree>
    <p:extLst>
      <p:ext uri="{BB962C8B-B14F-4D97-AF65-F5344CB8AC3E}">
        <p14:creationId xmlns:p14="http://schemas.microsoft.com/office/powerpoint/2010/main" val="709837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20000"/>
          </a:bodyPr>
          <a:lstStyle/>
          <a:p>
            <a:pPr marL="0" indent="0">
              <a:buNone/>
            </a:pPr>
            <a:r>
              <a:rPr lang="en-US" dirty="0" smtClean="0"/>
              <a:t>Updates on:</a:t>
            </a:r>
          </a:p>
          <a:p>
            <a:pPr marL="0" indent="0">
              <a:buNone/>
            </a:pPr>
            <a:endParaRPr lang="en-US" dirty="0"/>
          </a:p>
          <a:p>
            <a:r>
              <a:rPr lang="en-US" dirty="0" smtClean="0"/>
              <a:t>Communication Process</a:t>
            </a:r>
          </a:p>
          <a:p>
            <a:pPr marL="0" indent="0">
              <a:buNone/>
            </a:pPr>
            <a:endParaRPr lang="en-US" dirty="0" smtClean="0"/>
          </a:p>
          <a:p>
            <a:r>
              <a:rPr lang="en-US" dirty="0" smtClean="0"/>
              <a:t>ASW </a:t>
            </a:r>
            <a:r>
              <a:rPr lang="en-US" dirty="0" smtClean="0"/>
              <a:t>Process </a:t>
            </a:r>
          </a:p>
          <a:p>
            <a:endParaRPr lang="en-US" dirty="0" smtClean="0"/>
          </a:p>
          <a:p>
            <a:r>
              <a:rPr lang="en-US" dirty="0" smtClean="0"/>
              <a:t>Pieces of Gold/Gifts of Gold </a:t>
            </a:r>
            <a:endParaRPr lang="en-US" dirty="0" smtClean="0"/>
          </a:p>
          <a:p>
            <a:endParaRPr lang="en-US" dirty="0" smtClean="0"/>
          </a:p>
          <a:p>
            <a:r>
              <a:rPr lang="en-US" dirty="0" smtClean="0"/>
              <a:t>Governor’s School Auditions</a:t>
            </a:r>
            <a:endParaRPr lang="en-US" dirty="0" smtClean="0"/>
          </a:p>
          <a:p>
            <a:endParaRPr lang="en-US" dirty="0" smtClean="0"/>
          </a:p>
          <a:p>
            <a:r>
              <a:rPr lang="en-US" dirty="0" smtClean="0"/>
              <a:t>Credit by Demonstrated Mastery</a:t>
            </a:r>
            <a:endParaRPr lang="en-US" dirty="0" smtClean="0"/>
          </a:p>
        </p:txBody>
      </p:sp>
    </p:spTree>
    <p:extLst>
      <p:ext uri="{BB962C8B-B14F-4D97-AF65-F5344CB8AC3E}">
        <p14:creationId xmlns:p14="http://schemas.microsoft.com/office/powerpoint/2010/main" val="33353871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Protocol</a:t>
            </a:r>
            <a:endParaRPr lang="en-US" dirty="0"/>
          </a:p>
        </p:txBody>
      </p:sp>
      <p:sp>
        <p:nvSpPr>
          <p:cNvPr id="3" name="Content Placeholder 2"/>
          <p:cNvSpPr>
            <a:spLocks noGrp="1"/>
          </p:cNvSpPr>
          <p:nvPr>
            <p:ph idx="1"/>
          </p:nvPr>
        </p:nvSpPr>
        <p:spPr/>
        <p:txBody>
          <a:bodyPr/>
          <a:lstStyle/>
          <a:p>
            <a:r>
              <a:rPr lang="en-US" dirty="0" smtClean="0"/>
              <a:t>Response to concerns from Principals</a:t>
            </a:r>
          </a:p>
          <a:p>
            <a:endParaRPr lang="en-US" dirty="0" smtClean="0"/>
          </a:p>
          <a:p>
            <a:r>
              <a:rPr lang="en-US" dirty="0" smtClean="0"/>
              <a:t>Streamline into a weekly process</a:t>
            </a:r>
          </a:p>
          <a:p>
            <a:pPr lvl="1"/>
            <a:r>
              <a:rPr lang="en-US" dirty="0" smtClean="0"/>
              <a:t>Principal’s Update</a:t>
            </a:r>
          </a:p>
          <a:p>
            <a:pPr lvl="1"/>
            <a:r>
              <a:rPr lang="en-US" dirty="0" smtClean="0"/>
              <a:t>Staff Update</a:t>
            </a:r>
          </a:p>
          <a:p>
            <a:endParaRPr lang="en-US" dirty="0"/>
          </a:p>
          <a:p>
            <a:r>
              <a:rPr lang="en-US" dirty="0" smtClean="0"/>
              <a:t>Weekly Updates on the </a:t>
            </a:r>
            <a:r>
              <a:rPr lang="en-US" dirty="0" smtClean="0">
                <a:hlinkClick r:id="rId3"/>
              </a:rPr>
              <a:t>Arts Ed Wiki</a:t>
            </a:r>
            <a:endParaRPr lang="en-US" dirty="0" smtClean="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368929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600" b="1" i="1" dirty="0" smtClean="0">
                <a:solidFill>
                  <a:srgbClr val="FF0000"/>
                </a:solidFill>
              </a:rPr>
              <a:t>ASW - Important </a:t>
            </a:r>
            <a:r>
              <a:rPr lang="en-US" sz="5600" b="1" i="1" dirty="0" smtClean="0">
                <a:solidFill>
                  <a:srgbClr val="FF0000"/>
                </a:solidFill>
              </a:rPr>
              <a:t>Point</a:t>
            </a:r>
            <a:endParaRPr lang="en-US" sz="5600" b="1" i="1" dirty="0">
              <a:solidFill>
                <a:srgbClr val="FF0000"/>
              </a:solidFill>
            </a:endParaRPr>
          </a:p>
        </p:txBody>
      </p:sp>
      <p:sp>
        <p:nvSpPr>
          <p:cNvPr id="3" name="Content Placeholder 2"/>
          <p:cNvSpPr>
            <a:spLocks noGrp="1"/>
          </p:cNvSpPr>
          <p:nvPr>
            <p:ph idx="1"/>
          </p:nvPr>
        </p:nvSpPr>
        <p:spPr/>
        <p:txBody>
          <a:bodyPr/>
          <a:lstStyle/>
          <a:p>
            <a:r>
              <a:rPr lang="en-US" dirty="0" smtClean="0"/>
              <a:t>1st Standardized Assessment for the Arts</a:t>
            </a:r>
          </a:p>
          <a:p>
            <a:r>
              <a:rPr lang="en-US" dirty="0" smtClean="0"/>
              <a:t>Paper/pencil test insufficient</a:t>
            </a:r>
          </a:p>
          <a:p>
            <a:r>
              <a:rPr lang="en-US" dirty="0" smtClean="0"/>
              <a:t>Reflects Growth – not proficiency</a:t>
            </a:r>
          </a:p>
          <a:p>
            <a:r>
              <a:rPr lang="en-US" sz="4800" b="1" dirty="0" smtClean="0"/>
              <a:t>All Arts Staff participate</a:t>
            </a:r>
          </a:p>
          <a:p>
            <a:r>
              <a:rPr lang="en-US" dirty="0" smtClean="0">
                <a:hlinkClick r:id="rId3"/>
              </a:rPr>
              <a:t>NCDPI ASW Wiki</a:t>
            </a:r>
            <a:endParaRPr lang="en-US" dirty="0" smtClean="0"/>
          </a:p>
          <a:p>
            <a:r>
              <a:rPr lang="en-US" dirty="0" smtClean="0">
                <a:hlinkClick r:id="rId4"/>
              </a:rPr>
              <a:t>Local FAQs</a:t>
            </a:r>
            <a:endParaRPr lang="en-US" dirty="0"/>
          </a:p>
        </p:txBody>
      </p:sp>
      <p:sp>
        <p:nvSpPr>
          <p:cNvPr id="7" name="Rectangle 6"/>
          <p:cNvSpPr/>
          <p:nvPr/>
        </p:nvSpPr>
        <p:spPr>
          <a:xfrm>
            <a:off x="2620083" y="5248870"/>
            <a:ext cx="4161717"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Opportunity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782418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4" name="Shape 253"/>
          <p:cNvSpPr txBox="1">
            <a:spLocks noGrp="1"/>
          </p:cNvSpPr>
          <p:nvPr>
            <p:ph type="title"/>
          </p:nvPr>
        </p:nvSpPr>
        <p:spPr>
          <a:xfrm>
            <a:off x="163284" y="152400"/>
            <a:ext cx="8534399" cy="1066799"/>
          </a:xfrm>
          <a:prstGeom prst="rect">
            <a:avLst/>
          </a:prstGeom>
          <a:noFill/>
          <a:ln>
            <a:noFill/>
          </a:ln>
        </p:spPr>
        <p:txBody>
          <a:bodyPr lIns="91425" tIns="45700" rIns="91425" bIns="45700" anchor="ctr" anchorCtr="0">
            <a:noAutofit/>
          </a:bodyPr>
          <a:lstStyle/>
          <a:p>
            <a:pPr>
              <a:buSzPct val="25000"/>
            </a:pPr>
            <a:r>
              <a:rPr lang="en-US" dirty="0" smtClean="0">
                <a:latin typeface="Calibri"/>
                <a:cs typeface="Arial" pitchFamily="34" charset="0"/>
              </a:rPr>
              <a:t>    </a:t>
            </a:r>
            <a:endParaRPr lang="en-US" b="1" i="0" u="none" strike="noStrike" cap="none" baseline="0" dirty="0">
              <a:solidFill>
                <a:srgbClr val="FF0000"/>
              </a:solidFill>
              <a:sym typeface="Arial"/>
            </a:endParaRPr>
          </a:p>
        </p:txBody>
      </p:sp>
      <p:grpSp>
        <p:nvGrpSpPr>
          <p:cNvPr id="5" name="Group 4"/>
          <p:cNvGrpSpPr/>
          <p:nvPr/>
        </p:nvGrpSpPr>
        <p:grpSpPr>
          <a:xfrm>
            <a:off x="4876800" y="1300818"/>
            <a:ext cx="4179984" cy="2471057"/>
            <a:chOff x="3660255" y="2476497"/>
            <a:chExt cx="4179984" cy="2471057"/>
          </a:xfrm>
          <a:solidFill>
            <a:schemeClr val="bg1"/>
          </a:solidFill>
        </p:grpSpPr>
        <p:sp>
          <p:nvSpPr>
            <p:cNvPr id="10" name="Rectangle 9"/>
            <p:cNvSpPr/>
            <p:nvPr/>
          </p:nvSpPr>
          <p:spPr>
            <a:xfrm>
              <a:off x="3660255" y="2476497"/>
              <a:ext cx="4179984" cy="247105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0001" y="2536347"/>
              <a:ext cx="4055646" cy="2340453"/>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extBox 7"/>
          <p:cNvSpPr txBox="1"/>
          <p:nvPr/>
        </p:nvSpPr>
        <p:spPr>
          <a:xfrm>
            <a:off x="139336" y="1382439"/>
            <a:ext cx="4737464" cy="3970318"/>
          </a:xfrm>
          <a:prstGeom prst="rect">
            <a:avLst/>
          </a:prstGeom>
          <a:noFill/>
        </p:spPr>
        <p:txBody>
          <a:bodyPr wrap="square" rtlCol="0">
            <a:spAutoFit/>
          </a:bodyPr>
          <a:lstStyle/>
          <a:p>
            <a:pPr lvl="0" defTabSz="914400"/>
            <a:r>
              <a:rPr lang="en-US" sz="2800" u="sng" dirty="0" smtClean="0">
                <a:latin typeface="Arial" panose="020B0604020202020204" pitchFamily="34" charset="0"/>
                <a:cs typeface="Arial" panose="020B0604020202020204" pitchFamily="34" charset="0"/>
              </a:rPr>
              <a:t>Objectives:</a:t>
            </a:r>
          </a:p>
          <a:p>
            <a:pPr lvl="0" defTabSz="914400"/>
            <a:r>
              <a:rPr lang="en-US" sz="2800" dirty="0" smtClean="0">
                <a:latin typeface="Arial" panose="020B0604020202020204" pitchFamily="34" charset="0"/>
                <a:cs typeface="Arial" panose="020B0604020202020204" pitchFamily="34" charset="0"/>
              </a:rPr>
              <a:t>Using </a:t>
            </a:r>
            <a:r>
              <a:rPr lang="en-US" sz="2800" dirty="0">
                <a:latin typeface="Arial" panose="020B0604020202020204" pitchFamily="34" charset="0"/>
                <a:cs typeface="Arial" panose="020B0604020202020204" pitchFamily="34" charset="0"/>
              </a:rPr>
              <a:t>the Strands and Standards guidance </a:t>
            </a:r>
            <a:r>
              <a:rPr lang="en-US" sz="2800" dirty="0" smtClean="0">
                <a:latin typeface="Arial" panose="020B0604020202020204" pitchFamily="34" charset="0"/>
                <a:cs typeface="Arial" panose="020B0604020202020204" pitchFamily="34" charset="0"/>
              </a:rPr>
              <a:t>charts, the teacher will choose 5 objectives </a:t>
            </a:r>
            <a:r>
              <a:rPr lang="en-US" sz="2800" b="1" dirty="0" smtClean="0">
                <a:solidFill>
                  <a:srgbClr val="7030A0"/>
                </a:solidFill>
                <a:latin typeface="Arial" panose="020B0604020202020204" pitchFamily="34" charset="0"/>
                <a:cs typeface="Arial" panose="020B0604020202020204" pitchFamily="34" charset="0"/>
              </a:rPr>
              <a:t>total.</a:t>
            </a:r>
          </a:p>
          <a:p>
            <a:pPr lvl="0" defTabSz="914400"/>
            <a:endParaRPr lang="en-US" sz="2800" b="1" dirty="0" smtClean="0">
              <a:solidFill>
                <a:srgbClr val="7030A0"/>
              </a:solidFill>
              <a:latin typeface="Arial" panose="020B0604020202020204" pitchFamily="34" charset="0"/>
              <a:cs typeface="Arial" panose="020B0604020202020204" pitchFamily="34" charset="0"/>
            </a:endParaRPr>
          </a:p>
          <a:p>
            <a:pPr lvl="0" defTabSz="914400"/>
            <a:r>
              <a:rPr lang="en-US" sz="2800" dirty="0" smtClean="0">
                <a:solidFill>
                  <a:schemeClr val="accent2">
                    <a:lumMod val="75000"/>
                  </a:schemeClr>
                </a:solidFill>
                <a:latin typeface="Arial" panose="020B0604020202020204" pitchFamily="34" charset="0"/>
                <a:cs typeface="Arial" panose="020B0604020202020204" pitchFamily="34" charset="0"/>
              </a:rPr>
              <a:t>1 objective for each  identified class.  </a:t>
            </a:r>
            <a:endParaRPr lang="en-US" sz="2800" dirty="0">
              <a:solidFill>
                <a:schemeClr val="accent2">
                  <a:lumMod val="75000"/>
                </a:schemeClr>
              </a:solidFill>
              <a:latin typeface="Arial" panose="020B0604020202020204" pitchFamily="34" charset="0"/>
              <a:cs typeface="Arial" panose="020B0604020202020204" pitchFamily="34" charset="0"/>
            </a:endParaRPr>
          </a:p>
          <a:p>
            <a:pPr lvl="0" defTabSz="914400"/>
            <a:endParaRPr lang="en-US" sz="2800" dirty="0">
              <a:solidFill>
                <a:srgbClr val="63554C"/>
              </a:solidFill>
              <a:latin typeface="Calibri"/>
            </a:endParaRPr>
          </a:p>
        </p:txBody>
      </p:sp>
      <p:sp>
        <p:nvSpPr>
          <p:cNvPr id="17" name="TextBox 16"/>
          <p:cNvSpPr txBox="1"/>
          <p:nvPr/>
        </p:nvSpPr>
        <p:spPr>
          <a:xfrm>
            <a:off x="533400" y="447040"/>
            <a:ext cx="8229600" cy="646331"/>
          </a:xfrm>
          <a:prstGeom prst="rect">
            <a:avLst/>
          </a:prstGeom>
          <a:noFill/>
        </p:spPr>
        <p:txBody>
          <a:bodyPr wrap="square" rtlCol="0">
            <a:spAutoFit/>
          </a:bodyPr>
          <a:lstStyle/>
          <a:p>
            <a:pPr defTabSz="457200"/>
            <a:r>
              <a:rPr lang="en-US" sz="3600" b="1" dirty="0" smtClean="0">
                <a:latin typeface="Arial" panose="020B0604020202020204" pitchFamily="34" charset="0"/>
                <a:cs typeface="Arial" panose="020B0604020202020204" pitchFamily="34" charset="0"/>
              </a:rPr>
              <a:t>Objective Selection</a:t>
            </a:r>
            <a:r>
              <a:rPr lang="en-US" sz="3600" b="1" kern="1200" dirty="0" smtClean="0">
                <a:latin typeface="Arial" panose="020B0604020202020204" pitchFamily="34" charset="0"/>
                <a:cs typeface="Arial" panose="020B0604020202020204" pitchFamily="34" charset="0"/>
              </a:rPr>
              <a:t>  </a:t>
            </a:r>
            <a:endParaRPr lang="en-US" sz="3600" b="1" kern="1200" dirty="0">
              <a:latin typeface="Arial" panose="020B0604020202020204" pitchFamily="34" charset="0"/>
              <a:cs typeface="Arial" panose="020B0604020202020204" pitchFamily="34" charset="0"/>
            </a:endParaRPr>
          </a:p>
        </p:txBody>
      </p:sp>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429" r="14286" b="86057"/>
          <a:stretch/>
        </p:blipFill>
        <p:spPr bwMode="auto">
          <a:xfrm>
            <a:off x="7947349" y="301335"/>
            <a:ext cx="838200" cy="937740"/>
          </a:xfrm>
          <a:prstGeom prst="rect">
            <a:avLst/>
          </a:prstGeom>
          <a:solidFill>
            <a:schemeClr val="tx1"/>
          </a:solidFill>
          <a:ln>
            <a:noFill/>
          </a:ln>
          <a:extLst/>
        </p:spPr>
      </p:pic>
    </p:spTree>
    <p:extLst>
      <p:ext uri="{BB962C8B-B14F-4D97-AF65-F5344CB8AC3E}">
        <p14:creationId xmlns:p14="http://schemas.microsoft.com/office/powerpoint/2010/main" val="28907005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Objective/Evidence Selection</a:t>
            </a:r>
            <a:endParaRPr lang="en-US" dirty="0"/>
          </a:p>
        </p:txBody>
      </p:sp>
      <p:sp>
        <p:nvSpPr>
          <p:cNvPr id="3" name="Content Placeholder 2"/>
          <p:cNvSpPr>
            <a:spLocks noGrp="1"/>
          </p:cNvSpPr>
          <p:nvPr>
            <p:ph idx="1"/>
          </p:nvPr>
        </p:nvSpPr>
        <p:spPr>
          <a:xfrm>
            <a:off x="0" y="1600200"/>
            <a:ext cx="9144000" cy="4525963"/>
          </a:xfrm>
        </p:spPr>
        <p:txBody>
          <a:bodyPr>
            <a:normAutofit/>
          </a:bodyPr>
          <a:lstStyle/>
          <a:p>
            <a:r>
              <a:rPr lang="en-US" dirty="0" smtClean="0"/>
              <a:t>Keep It Simple!</a:t>
            </a:r>
          </a:p>
          <a:p>
            <a:endParaRPr lang="en-US" dirty="0" smtClean="0"/>
          </a:p>
          <a:p>
            <a:r>
              <a:rPr lang="en-US" dirty="0" smtClean="0"/>
              <a:t>Stay true to the verb in the clarifying objective</a:t>
            </a:r>
          </a:p>
          <a:p>
            <a:pPr marL="0" indent="0">
              <a:buNone/>
            </a:pPr>
            <a:endParaRPr lang="en-US" dirty="0" smtClean="0"/>
          </a:p>
          <a:p>
            <a:r>
              <a:rPr lang="en-US" dirty="0" smtClean="0">
                <a:hlinkClick r:id="rId3"/>
              </a:rPr>
              <a:t>Revised Bloom’s Taxonomy</a:t>
            </a:r>
            <a:endParaRPr lang="en-US" dirty="0" smtClean="0"/>
          </a:p>
          <a:p>
            <a:pPr marL="0" indent="0">
              <a:buNone/>
            </a:pPr>
            <a:endParaRPr lang="en-US" dirty="0" smtClean="0"/>
          </a:p>
          <a:p>
            <a:r>
              <a:rPr lang="en-US" dirty="0" smtClean="0"/>
              <a:t>Housed in Google Drive w/links on Arts Ed Wiki</a:t>
            </a:r>
            <a:endParaRPr lang="en-US" dirty="0"/>
          </a:p>
        </p:txBody>
      </p:sp>
    </p:spTree>
    <p:extLst>
      <p:ext uri="{BB962C8B-B14F-4D97-AF65-F5344CB8AC3E}">
        <p14:creationId xmlns:p14="http://schemas.microsoft.com/office/powerpoint/2010/main" val="255436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4-10-21 at 12.38.08 PM.png"/>
          <p:cNvPicPr>
            <a:picLocks noGrp="1" noChangeAspect="1"/>
          </p:cNvPicPr>
          <p:nvPr>
            <p:ph idx="1"/>
          </p:nvPr>
        </p:nvPicPr>
        <p:blipFill>
          <a:blip r:embed="rId3">
            <a:extLst>
              <a:ext uri="{28A0092B-C50C-407E-A947-70E740481C1C}">
                <a14:useLocalDpi xmlns:a14="http://schemas.microsoft.com/office/drawing/2010/main" val="0"/>
              </a:ext>
            </a:extLst>
          </a:blip>
          <a:srcRect l="7883" r="7883"/>
          <a:stretch>
            <a:fillRect/>
          </a:stretch>
        </p:blipFill>
        <p:spPr>
          <a:xfrm>
            <a:off x="122270" y="152401"/>
            <a:ext cx="9054096" cy="6488420"/>
          </a:xfrm>
        </p:spPr>
      </p:pic>
    </p:spTree>
    <p:extLst>
      <p:ext uri="{BB962C8B-B14F-4D97-AF65-F5344CB8AC3E}">
        <p14:creationId xmlns:p14="http://schemas.microsoft.com/office/powerpoint/2010/main" val="174231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8|13.1|13.2|36.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4272</TotalTime>
  <Words>1806</Words>
  <Application>Microsoft Macintosh PowerPoint</Application>
  <PresentationFormat>On-screen Show (4:3)</PresentationFormat>
  <Paragraphs>219</Paragraphs>
  <Slides>20</Slides>
  <Notes>16</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3_Office Theme</vt:lpstr>
      <vt:lpstr>PowerPoint Presentation</vt:lpstr>
      <vt:lpstr>Art is …</vt:lpstr>
      <vt:lpstr>Benefits</vt:lpstr>
      <vt:lpstr>Objectives</vt:lpstr>
      <vt:lpstr>Communication Protocol</vt:lpstr>
      <vt:lpstr>ASW - Important Point</vt:lpstr>
      <vt:lpstr>    </vt:lpstr>
      <vt:lpstr>Objective/Evidence Selection</vt:lpstr>
      <vt:lpstr>PowerPoint Presentation</vt:lpstr>
      <vt:lpstr>PowerPoint Presentation</vt:lpstr>
      <vt:lpstr>PowerPoint Presentation</vt:lpstr>
      <vt:lpstr>PowerPoint Presentation</vt:lpstr>
      <vt:lpstr>PowerPoint Presentation</vt:lpstr>
      <vt:lpstr>PowerPoint Presentation</vt:lpstr>
      <vt:lpstr>Questions about Educator Effectiveness, NCEES or ASW</vt:lpstr>
      <vt:lpstr>Pieces of Gold</vt:lpstr>
      <vt:lpstr>Governor's School Auditions </vt:lpstr>
      <vt:lpstr>Credit by Demonstrated Mastery</vt:lpstr>
      <vt:lpstr>Exam Review</vt:lpstr>
      <vt:lpstr>Dept. Chair Mtg. Needs</vt:lpstr>
    </vt:vector>
  </TitlesOfParts>
  <Company>NCDPI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wst</dc:creator>
  <cp:lastModifiedBy>Emil Barnabas</cp:lastModifiedBy>
  <cp:revision>251</cp:revision>
  <cp:lastPrinted>2014-09-16T18:31:59Z</cp:lastPrinted>
  <dcterms:created xsi:type="dcterms:W3CDTF">2014-07-02T17:39:34Z</dcterms:created>
  <dcterms:modified xsi:type="dcterms:W3CDTF">2014-10-21T17:48:14Z</dcterms:modified>
</cp:coreProperties>
</file>